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4" r:id="rId6"/>
    <p:sldId id="271" r:id="rId7"/>
    <p:sldId id="260" r:id="rId8"/>
    <p:sldId id="261" r:id="rId9"/>
    <p:sldId id="262" r:id="rId10"/>
    <p:sldId id="272" r:id="rId11"/>
    <p:sldId id="263" r:id="rId12"/>
    <p:sldId id="273" r:id="rId13"/>
    <p:sldId id="264" r:id="rId14"/>
    <p:sldId id="274" r:id="rId15"/>
    <p:sldId id="265" r:id="rId16"/>
    <p:sldId id="266" r:id="rId17"/>
    <p:sldId id="293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5" r:id="rId26"/>
    <p:sldId id="276" r:id="rId27"/>
    <p:sldId id="277" r:id="rId28"/>
    <p:sldId id="278" r:id="rId29"/>
    <p:sldId id="279" r:id="rId30"/>
    <p:sldId id="270" r:id="rId31"/>
    <p:sldId id="285" r:id="rId32"/>
    <p:sldId id="280" r:id="rId33"/>
    <p:sldId id="281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 with Mapping!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and curves lines: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(A) 8cm  x 0.5 = 4km </a:t>
            </a:r>
          </a:p>
          <a:p>
            <a:r>
              <a:rPr lang="en-US" dirty="0" smtClean="0"/>
              <a:t>(B) 15.5cm x 0.5 = 7.75km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0316"/>
          </a:xfrm>
        </p:spPr>
        <p:txBody>
          <a:bodyPr/>
          <a:lstStyle/>
          <a:p>
            <a:r>
              <a:rPr lang="en-US" dirty="0" smtClean="0"/>
              <a:t>Measuring Area: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9554"/>
            <a:ext cx="8042276" cy="5459859"/>
          </a:xfrm>
        </p:spPr>
        <p:txBody>
          <a:bodyPr>
            <a:normAutofit/>
          </a:bodyPr>
          <a:lstStyle/>
          <a:p>
            <a:r>
              <a:rPr lang="en-US" dirty="0" smtClean="0"/>
              <a:t>Measure the length and width in cm, then convert it to the true distance (1cm=___km)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**Remember that area= length x width **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 examples A and B: </a:t>
            </a:r>
          </a:p>
          <a:p>
            <a:pPr marL="0" indent="0">
              <a:buNone/>
            </a:pPr>
            <a:r>
              <a:rPr lang="en-US" dirty="0" smtClean="0"/>
              <a:t>Measure the length and width with a ruler, then convert it to true distance, then multiply.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Try it out for yourselves!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Answers: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(A) 4cm x 4cm =   2km x 2km = 4km square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(B) 7cm x 2cm = 3.5km x 1km = 3.5km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99297"/>
            <a:ext cx="8042276" cy="783443"/>
          </a:xfrm>
        </p:spPr>
        <p:txBody>
          <a:bodyPr/>
          <a:lstStyle/>
          <a:p>
            <a:r>
              <a:rPr lang="en-US" sz="4000" dirty="0" smtClean="0"/>
              <a:t>Finding area of an irregular surface: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50" y="1282740"/>
            <a:ext cx="8526672" cy="534850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Step 1</a:t>
            </a:r>
            <a:r>
              <a:rPr lang="en-US" dirty="0" smtClean="0"/>
              <a:t>: Draw 1cm squares over the surface of the irregular shape</a:t>
            </a:r>
            <a:endParaRPr lang="en-US" dirty="0"/>
          </a:p>
          <a:p>
            <a:r>
              <a:rPr lang="en-US" b="1" dirty="0" smtClean="0"/>
              <a:t>Step 2</a:t>
            </a:r>
            <a:r>
              <a:rPr lang="en-US" dirty="0" smtClean="0"/>
              <a:t>: Count the number of full squares</a:t>
            </a:r>
            <a:endParaRPr lang="en-US" dirty="0"/>
          </a:p>
          <a:p>
            <a:r>
              <a:rPr lang="en-US" b="1" dirty="0" smtClean="0"/>
              <a:t>Step 3</a:t>
            </a:r>
            <a:r>
              <a:rPr lang="en-US" dirty="0" smtClean="0"/>
              <a:t>: Combine all incomplete squares to make full squares (this won’t be exact!) </a:t>
            </a:r>
          </a:p>
          <a:p>
            <a:r>
              <a:rPr lang="en-US" b="1" dirty="0" smtClean="0"/>
              <a:t>Step 4</a:t>
            </a:r>
            <a:r>
              <a:rPr lang="en-US" dirty="0" smtClean="0"/>
              <a:t>: Once you have determined the number of squares, use the map scale to determine the area of each square. </a:t>
            </a:r>
          </a:p>
          <a:p>
            <a:r>
              <a:rPr lang="en-US" b="1" dirty="0" smtClean="0"/>
              <a:t>Step 5</a:t>
            </a:r>
            <a:r>
              <a:rPr lang="en-US" dirty="0" smtClean="0"/>
              <a:t>: Multiply the number of squares you determined, by the area of each square. </a:t>
            </a:r>
          </a:p>
          <a:p>
            <a:pPr marL="0" indent="0">
              <a:buNone/>
            </a:pPr>
            <a:r>
              <a:rPr lang="en-US" dirty="0" smtClean="0"/>
              <a:t>** This sounds very confusing…but it is not that bad. Look at the example in your notes, then try the practice**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8343"/>
          </a:xfrm>
        </p:spPr>
        <p:txBody>
          <a:bodyPr/>
          <a:lstStyle/>
          <a:p>
            <a:r>
              <a:rPr lang="en-US" dirty="0" smtClean="0"/>
              <a:t>Irregular Areas: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1" y="907010"/>
            <a:ext cx="8667776" cy="5744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5 total squares</a:t>
            </a:r>
          </a:p>
          <a:p>
            <a:pPr>
              <a:buFontTx/>
              <a:buChar char="•"/>
            </a:pPr>
            <a:r>
              <a:rPr lang="en-US" dirty="0" smtClean="0"/>
              <a:t>With a scale of 1:50 000 each 1cm square is .5km, there each square would be .5 x .5 = .25km2</a:t>
            </a:r>
          </a:p>
          <a:p>
            <a:pPr marL="0" indent="0">
              <a:buNone/>
            </a:pPr>
            <a:r>
              <a:rPr lang="en-US" dirty="0" smtClean="0"/>
              <a:t> 5 x .25 = 1.25 km2 </a:t>
            </a:r>
          </a:p>
          <a:p>
            <a:pPr marL="457200" indent="-457200">
              <a:buAutoNum type="arabicParenBoth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17 total squares </a:t>
            </a:r>
          </a:p>
          <a:p>
            <a:pPr marL="0" indent="0">
              <a:buNone/>
            </a:pPr>
            <a:r>
              <a:rPr lang="en-US" dirty="0" smtClean="0"/>
              <a:t>17 x .25 = 4.25km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2401"/>
          </a:xfrm>
        </p:spPr>
        <p:txBody>
          <a:bodyPr/>
          <a:lstStyle/>
          <a:p>
            <a:r>
              <a:rPr lang="en-US" dirty="0" smtClean="0"/>
              <a:t>Contour Lines!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31838"/>
            <a:ext cx="8042276" cy="504653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Relief</a:t>
            </a:r>
            <a:r>
              <a:rPr lang="en-US" dirty="0" smtClean="0"/>
              <a:t>” is what we call the elevation and unevenness of land surfaces. </a:t>
            </a:r>
          </a:p>
          <a:p>
            <a:r>
              <a:rPr lang="en-US" dirty="0" smtClean="0"/>
              <a:t>By using contour lines, spot heights, and bench marks, topographic maps help show us the shape of the land. </a:t>
            </a:r>
          </a:p>
          <a:p>
            <a:r>
              <a:rPr lang="en-US" dirty="0" smtClean="0"/>
              <a:t>Contour lines allow us to determine the steepness of slopes, valleys, hills, and mountains; they also tell us what direction water is flowing.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59274"/>
          </a:xfrm>
        </p:spPr>
        <p:txBody>
          <a:bodyPr/>
          <a:lstStyle/>
          <a:p>
            <a:r>
              <a:rPr lang="en-US" dirty="0" smtClean="0"/>
              <a:t>More with contour maps: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2260"/>
            <a:ext cx="8042276" cy="5327154"/>
          </a:xfrm>
        </p:spPr>
        <p:txBody>
          <a:bodyPr/>
          <a:lstStyle/>
          <a:p>
            <a:r>
              <a:rPr lang="en-US" b="1" u="sng" dirty="0" smtClean="0"/>
              <a:t>Spot Heights/Bench Marks</a:t>
            </a:r>
            <a:r>
              <a:rPr lang="en-US" dirty="0" smtClean="0"/>
              <a:t>: Accurate elevation measurements on a contour map. </a:t>
            </a:r>
          </a:p>
          <a:p>
            <a:r>
              <a:rPr lang="en-US" b="1" u="sng" dirty="0" smtClean="0"/>
              <a:t>Contour lines</a:t>
            </a:r>
            <a:r>
              <a:rPr lang="en-US" dirty="0" smtClean="0"/>
              <a:t>: Join spots of equal elevation. Give the most thorough description of the relief of landscape. </a:t>
            </a:r>
          </a:p>
          <a:p>
            <a:r>
              <a:rPr lang="en-US" b="1" u="sng" dirty="0" smtClean="0"/>
              <a:t>Contour intervals</a:t>
            </a:r>
            <a:r>
              <a:rPr lang="en-US" dirty="0" smtClean="0"/>
              <a:t>: This is the distance between contour lines. The contour intervals are often 10 or 20 meters, and are usually shown below the map scale. </a:t>
            </a:r>
          </a:p>
        </p:txBody>
      </p:sp>
    </p:spTree>
    <p:extLst>
      <p:ext uri="{BB962C8B-B14F-4D97-AF65-F5344CB8AC3E}">
        <p14:creationId xmlns:p14="http://schemas.microsoft.com/office/powerpoint/2010/main" val="21922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2401"/>
          </a:xfrm>
        </p:spPr>
        <p:txBody>
          <a:bodyPr/>
          <a:lstStyle/>
          <a:p>
            <a:r>
              <a:rPr lang="en-US" dirty="0" smtClean="0"/>
              <a:t>What contour lines tell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7471"/>
            <a:ext cx="8042276" cy="5535690"/>
          </a:xfrm>
        </p:spPr>
        <p:txBody>
          <a:bodyPr>
            <a:normAutofit/>
          </a:bodyPr>
          <a:lstStyle/>
          <a:p>
            <a:r>
              <a:rPr lang="en-US" dirty="0" smtClean="0"/>
              <a:t>When contour lines are close together, elevation is rapid and slopes are steep</a:t>
            </a:r>
          </a:p>
          <a:p>
            <a:r>
              <a:rPr lang="en-US" dirty="0" smtClean="0"/>
              <a:t>When contour lines are far apart, elevation gain is minimal and the land is fairly flat. </a:t>
            </a:r>
          </a:p>
          <a:p>
            <a:r>
              <a:rPr lang="en-US" dirty="0" smtClean="0"/>
              <a:t>When contour lines cross a stream—the “V” points meet up. The point of V points uphill </a:t>
            </a:r>
          </a:p>
          <a:p>
            <a:r>
              <a:rPr lang="en-US" dirty="0" smtClean="0"/>
              <a:t>A depression on a map (seen in fig.69.2) will take the value of the contour on the downslope side of the depression </a:t>
            </a:r>
          </a:p>
          <a:p>
            <a:r>
              <a:rPr lang="en-US" dirty="0" smtClean="0"/>
              <a:t>A “</a:t>
            </a:r>
            <a:r>
              <a:rPr lang="en-US" b="1" dirty="0" smtClean="0"/>
              <a:t>hillock</a:t>
            </a:r>
            <a:r>
              <a:rPr lang="en-US" dirty="0" smtClean="0"/>
              <a:t>” (small hill) is given the value of the contour line on the upslope side of the hillock.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9-13 at 7.52.45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6" r="-7396"/>
          <a:stretch>
            <a:fillRect/>
          </a:stretch>
        </p:blipFill>
        <p:spPr>
          <a:xfrm>
            <a:off x="-115633" y="848181"/>
            <a:ext cx="9259633" cy="5000859"/>
          </a:xfrm>
        </p:spPr>
      </p:pic>
    </p:spTree>
    <p:extLst>
      <p:ext uri="{BB962C8B-B14F-4D97-AF65-F5344CB8AC3E}">
        <p14:creationId xmlns:p14="http://schemas.microsoft.com/office/powerpoint/2010/main" val="21496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80" r="-42580"/>
          <a:stretch>
            <a:fillRect/>
          </a:stretch>
        </p:blipFill>
        <p:spPr>
          <a:xfrm>
            <a:off x="-720609" y="296700"/>
            <a:ext cx="10713964" cy="5786301"/>
          </a:xfrm>
        </p:spPr>
      </p:pic>
    </p:spTree>
    <p:extLst>
      <p:ext uri="{BB962C8B-B14F-4D97-AF65-F5344CB8AC3E}">
        <p14:creationId xmlns:p14="http://schemas.microsoft.com/office/powerpoint/2010/main" val="14554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83443"/>
          </a:xfrm>
        </p:spPr>
        <p:txBody>
          <a:bodyPr/>
          <a:lstStyle/>
          <a:p>
            <a:r>
              <a:rPr lang="en-US" dirty="0" smtClean="0"/>
              <a:t>Map Scale: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9554"/>
            <a:ext cx="8042276" cy="5459859"/>
          </a:xfrm>
        </p:spPr>
        <p:txBody>
          <a:bodyPr>
            <a:normAutofit/>
          </a:bodyPr>
          <a:lstStyle/>
          <a:p>
            <a:r>
              <a:rPr lang="en-US" i="1" dirty="0" smtClean="0"/>
              <a:t>Scale will either be written in one of two ways: </a:t>
            </a:r>
          </a:p>
          <a:p>
            <a:pPr marL="0" indent="0">
              <a:buNone/>
            </a:pPr>
            <a:r>
              <a:rPr lang="en-US" b="1" u="sng" dirty="0" smtClean="0"/>
              <a:t>representative fraction</a:t>
            </a:r>
            <a:r>
              <a:rPr lang="en-US" dirty="0" smtClean="0"/>
              <a:t>:  </a:t>
            </a:r>
            <a:r>
              <a:rPr lang="en-US" dirty="0" err="1" smtClean="0"/>
              <a:t>ie</a:t>
            </a:r>
            <a:r>
              <a:rPr lang="en-US" dirty="0" smtClean="0"/>
              <a:t>:   1: 50 000   </a:t>
            </a:r>
          </a:p>
          <a:p>
            <a:pPr marL="0" indent="0">
              <a:buNone/>
            </a:pPr>
            <a:r>
              <a:rPr lang="en-US" dirty="0"/>
              <a:t>Scale written as 1</a:t>
            </a:r>
            <a:r>
              <a:rPr lang="en-US" dirty="0" smtClean="0"/>
              <a:t>:100 000  </a:t>
            </a:r>
            <a:r>
              <a:rPr lang="en-US" dirty="0"/>
              <a:t>means that 1cm on the map = </a:t>
            </a:r>
            <a:r>
              <a:rPr lang="en-US" dirty="0" smtClean="0"/>
              <a:t>100 000 centimeters </a:t>
            </a:r>
            <a:r>
              <a:rPr lang="en-US" dirty="0"/>
              <a:t>in real life.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Since 100 000cm = 1km   we know that 1cm=1km real life</a:t>
            </a:r>
          </a:p>
          <a:p>
            <a:pPr marL="0" indent="0">
              <a:buNone/>
            </a:pPr>
            <a:r>
              <a:rPr lang="en-US" dirty="0" smtClean="0"/>
              <a:t>The most common RF scales are </a:t>
            </a:r>
            <a:r>
              <a:rPr lang="en-US" b="1" dirty="0" smtClean="0"/>
              <a:t>1:25 000, 1:50 000, and 1:100 000</a:t>
            </a:r>
          </a:p>
          <a:p>
            <a:pPr marL="0" indent="0">
              <a:buNone/>
            </a:pPr>
            <a:r>
              <a:rPr lang="en-US" b="1" u="sng" dirty="0" smtClean="0"/>
              <a:t>linear scale</a:t>
            </a:r>
            <a:r>
              <a:rPr lang="en-US" dirty="0" smtClean="0"/>
              <a:t>: where there is a ruler on the bottom of the map. </a:t>
            </a:r>
          </a:p>
        </p:txBody>
      </p:sp>
    </p:spTree>
    <p:extLst>
      <p:ext uri="{BB962C8B-B14F-4D97-AF65-F5344CB8AC3E}">
        <p14:creationId xmlns:p14="http://schemas.microsoft.com/office/powerpoint/2010/main" val="40870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our lines 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2" r="-15382"/>
          <a:stretch>
            <a:fillRect/>
          </a:stretch>
        </p:blipFill>
        <p:spPr>
          <a:xfrm>
            <a:off x="-231871" y="1794364"/>
            <a:ext cx="9375871" cy="5063636"/>
          </a:xfrm>
        </p:spPr>
      </p:pic>
      <p:sp>
        <p:nvSpPr>
          <p:cNvPr id="5" name="TextBox 4"/>
          <p:cNvSpPr txBox="1"/>
          <p:nvPr/>
        </p:nvSpPr>
        <p:spPr>
          <a:xfrm>
            <a:off x="517979" y="281578"/>
            <a:ext cx="64830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What is the ‘</a:t>
            </a:r>
            <a:r>
              <a:rPr lang="en-US" sz="2600" b="1" dirty="0" smtClean="0"/>
              <a:t>contour interval</a:t>
            </a:r>
            <a:r>
              <a:rPr lang="en-US" sz="2600" dirty="0" smtClean="0"/>
              <a:t>’?</a:t>
            </a:r>
          </a:p>
          <a:p>
            <a:endParaRPr lang="en-US" sz="2600" dirty="0" smtClean="0"/>
          </a:p>
          <a:p>
            <a:r>
              <a:rPr lang="en-US" sz="2600" dirty="0" smtClean="0"/>
              <a:t>What are the </a:t>
            </a:r>
            <a:r>
              <a:rPr lang="en-US" sz="2600" i="1" dirty="0" smtClean="0"/>
              <a:t>elevations</a:t>
            </a:r>
            <a:r>
              <a:rPr lang="en-US" sz="2600" dirty="0" smtClean="0"/>
              <a:t> of </a:t>
            </a:r>
            <a:r>
              <a:rPr lang="en-US" sz="2600" b="1" dirty="0" smtClean="0"/>
              <a:t>a, b, and c</a:t>
            </a:r>
            <a:r>
              <a:rPr lang="en-US" sz="2600" dirty="0" smtClean="0"/>
              <a:t>?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949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our lines 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5" r="-12505"/>
          <a:stretch>
            <a:fillRect/>
          </a:stretch>
        </p:blipFill>
        <p:spPr>
          <a:xfrm>
            <a:off x="549275" y="2151682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1370138" y="350942"/>
            <a:ext cx="65399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‘</a:t>
            </a:r>
            <a:r>
              <a:rPr lang="en-US" sz="2400" b="1" dirty="0" smtClean="0"/>
              <a:t>contour interval</a:t>
            </a:r>
            <a:r>
              <a:rPr lang="en-US" sz="2400" dirty="0" smtClean="0"/>
              <a:t>’? </a:t>
            </a:r>
          </a:p>
          <a:p>
            <a:endParaRPr lang="en-US" sz="2400" dirty="0"/>
          </a:p>
          <a:p>
            <a:r>
              <a:rPr lang="en-US" sz="2400" dirty="0" smtClean="0"/>
              <a:t>What are the heights of </a:t>
            </a:r>
            <a:r>
              <a:rPr lang="en-US" sz="2400" b="1" dirty="0" smtClean="0"/>
              <a:t>x(a), x(b), and x(c)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30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our lines 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66" r="-12766"/>
          <a:stretch>
            <a:fillRect/>
          </a:stretch>
        </p:blipFill>
        <p:spPr>
          <a:xfrm>
            <a:off x="-169212" y="848182"/>
            <a:ext cx="9445292" cy="5101128"/>
          </a:xfrm>
        </p:spPr>
      </p:pic>
    </p:spTree>
    <p:extLst>
      <p:ext uri="{BB962C8B-B14F-4D97-AF65-F5344CB8AC3E}">
        <p14:creationId xmlns:p14="http://schemas.microsoft.com/office/powerpoint/2010/main" val="3261423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ntrstr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18" r="-66118"/>
          <a:stretch>
            <a:fillRect/>
          </a:stretch>
        </p:blipFill>
        <p:spPr>
          <a:xfrm>
            <a:off x="-921117" y="447104"/>
            <a:ext cx="10868682" cy="5869860"/>
          </a:xfrm>
        </p:spPr>
      </p:pic>
    </p:spTree>
    <p:extLst>
      <p:ext uri="{BB962C8B-B14F-4D97-AF65-F5344CB8AC3E}">
        <p14:creationId xmlns:p14="http://schemas.microsoft.com/office/powerpoint/2010/main" val="521654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_30[1]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01" r="-15201"/>
          <a:stretch>
            <a:fillRect/>
          </a:stretch>
        </p:blipFill>
        <p:spPr>
          <a:xfrm>
            <a:off x="-586938" y="597508"/>
            <a:ext cx="10590191" cy="5719455"/>
          </a:xfrm>
        </p:spPr>
      </p:pic>
    </p:spTree>
    <p:extLst>
      <p:ext uri="{BB962C8B-B14F-4D97-AF65-F5344CB8AC3E}">
        <p14:creationId xmlns:p14="http://schemas.microsoft.com/office/powerpoint/2010/main" val="2193054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76189"/>
          </a:xfrm>
        </p:spPr>
        <p:txBody>
          <a:bodyPr/>
          <a:lstStyle/>
          <a:p>
            <a:r>
              <a:rPr lang="en-US" dirty="0" smtClean="0"/>
              <a:t>South Passage Islands: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408"/>
            <a:ext cx="9144000" cy="582828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1800" dirty="0" smtClean="0"/>
              <a:t>Lookout Hill: </a:t>
            </a:r>
            <a:r>
              <a:rPr lang="en-US" sz="1800" b="1" dirty="0" smtClean="0"/>
              <a:t>445879</a:t>
            </a:r>
            <a:r>
              <a:rPr lang="en-US" sz="1800" dirty="0" smtClean="0"/>
              <a:t>     Porpoise Point: </a:t>
            </a:r>
            <a:r>
              <a:rPr lang="en-US" sz="1800" b="1" dirty="0" smtClean="0"/>
              <a:t>469855</a:t>
            </a:r>
            <a:r>
              <a:rPr lang="en-US" sz="1800" dirty="0" smtClean="0"/>
              <a:t>   Diamond Peak: </a:t>
            </a:r>
            <a:r>
              <a:rPr lang="en-US" sz="1800" b="1" dirty="0" smtClean="0"/>
              <a:t>481901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What direction does Kama Creek Flow?   </a:t>
            </a:r>
            <a:r>
              <a:rPr lang="en-US" sz="1800" b="1" dirty="0" smtClean="0"/>
              <a:t>South East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What is the elevation of Diamond Peak?  </a:t>
            </a:r>
            <a:r>
              <a:rPr lang="en-US" sz="1800" b="1" dirty="0" smtClean="0"/>
              <a:t>120-129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Shortest distance from sunset point to treasure island? 11.5cm x 0.5km =</a:t>
            </a:r>
            <a:r>
              <a:rPr lang="en-US" sz="1800" b="1" dirty="0" smtClean="0"/>
              <a:t>5.75km </a:t>
            </a:r>
          </a:p>
          <a:p>
            <a:pPr marL="457200" indent="-457200">
              <a:buAutoNum type="arabicPeriod"/>
            </a:pPr>
            <a:r>
              <a:rPr lang="en-US" sz="1800" b="1" dirty="0" smtClean="0"/>
              <a:t>Southwest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13cm x 0.5km = </a:t>
            </a:r>
            <a:r>
              <a:rPr lang="en-US" sz="1800" b="1" dirty="0" smtClean="0"/>
              <a:t>6.5km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2 squares   x 1km = </a:t>
            </a:r>
            <a:r>
              <a:rPr lang="en-US" sz="1800" b="1" dirty="0" smtClean="0"/>
              <a:t>2km square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5cm x 0.5km = </a:t>
            </a:r>
            <a:r>
              <a:rPr lang="en-US" sz="1800" b="1" dirty="0" smtClean="0"/>
              <a:t>2.5km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1.25 squares x 1km =</a:t>
            </a:r>
            <a:r>
              <a:rPr lang="en-US" sz="1800" b="1" dirty="0" smtClean="0"/>
              <a:t>1.25km square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7-02-16 at 6.2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57" y="0"/>
            <a:ext cx="5667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2-16 at 6.14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206" r="-72206"/>
          <a:stretch>
            <a:fillRect/>
          </a:stretch>
        </p:blipFill>
        <p:spPr>
          <a:xfrm>
            <a:off x="-1890240" y="0"/>
            <a:ext cx="12698331" cy="6858000"/>
          </a:xfrm>
        </p:spPr>
      </p:pic>
    </p:spTree>
    <p:extLst>
      <p:ext uri="{BB962C8B-B14F-4D97-AF65-F5344CB8AC3E}">
        <p14:creationId xmlns:p14="http://schemas.microsoft.com/office/powerpoint/2010/main" val="12093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2-16 at 6.15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70" r="-46470"/>
          <a:stretch>
            <a:fillRect/>
          </a:stretch>
        </p:blipFill>
        <p:spPr>
          <a:xfrm>
            <a:off x="-334744" y="266700"/>
            <a:ext cx="9023423" cy="6583855"/>
          </a:xfrm>
        </p:spPr>
      </p:pic>
    </p:spTree>
    <p:extLst>
      <p:ext uri="{BB962C8B-B14F-4D97-AF65-F5344CB8AC3E}">
        <p14:creationId xmlns:p14="http://schemas.microsoft.com/office/powerpoint/2010/main" val="21895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2-16 at 6.16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00" r="-44000"/>
          <a:stretch>
            <a:fillRect/>
          </a:stretch>
        </p:blipFill>
        <p:spPr>
          <a:xfrm>
            <a:off x="-1823404" y="0"/>
            <a:ext cx="12698331" cy="6858000"/>
          </a:xfrm>
        </p:spPr>
      </p:pic>
    </p:spTree>
    <p:extLst>
      <p:ext uri="{BB962C8B-B14F-4D97-AF65-F5344CB8AC3E}">
        <p14:creationId xmlns:p14="http://schemas.microsoft.com/office/powerpoint/2010/main" val="1115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12822"/>
          </a:xfrm>
        </p:spPr>
        <p:txBody>
          <a:bodyPr/>
          <a:lstStyle/>
          <a:p>
            <a:r>
              <a:rPr lang="en-US" dirty="0" smtClean="0"/>
              <a:t>Determining Scale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0398"/>
            <a:ext cx="9144000" cy="6137602"/>
          </a:xfrm>
        </p:spPr>
        <p:txBody>
          <a:bodyPr>
            <a:normAutofit/>
          </a:bodyPr>
          <a:lstStyle/>
          <a:p>
            <a:r>
              <a:rPr lang="en-US" dirty="0" smtClean="0"/>
              <a:t>If we know </a:t>
            </a:r>
            <a:r>
              <a:rPr lang="en-US" b="1" dirty="0" smtClean="0"/>
              <a:t>100 000cm = 1km </a:t>
            </a:r>
          </a:p>
          <a:p>
            <a:r>
              <a:rPr lang="en-US" dirty="0" smtClean="0"/>
              <a:t>How many km does 1cm represent in the scale </a:t>
            </a:r>
            <a:r>
              <a:rPr lang="en-US" b="1" dirty="0" smtClean="0"/>
              <a:t>1:50 000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about </a:t>
            </a:r>
            <a:r>
              <a:rPr lang="en-US" b="1" dirty="0" smtClean="0"/>
              <a:t>1:25 000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r>
              <a:rPr lang="en-US" dirty="0" smtClean="0"/>
              <a:t>We can determine how many km by diving the number by 100,000 </a:t>
            </a:r>
          </a:p>
          <a:p>
            <a:r>
              <a:rPr lang="en-US" dirty="0" smtClean="0"/>
              <a:t>1:50 000      50 000/100 000 = 0.5km</a:t>
            </a:r>
          </a:p>
          <a:p>
            <a:r>
              <a:rPr lang="en-US" dirty="0" smtClean="0"/>
              <a:t>Therefore we know that if the scale is 1:50 000</a:t>
            </a:r>
          </a:p>
          <a:p>
            <a:r>
              <a:rPr lang="en-US" dirty="0" smtClean="0"/>
              <a:t>1cm represents 0.5km in real life! </a:t>
            </a:r>
          </a:p>
        </p:txBody>
      </p:sp>
    </p:spTree>
    <p:extLst>
      <p:ext uri="{BB962C8B-B14F-4D97-AF65-F5344CB8AC3E}">
        <p14:creationId xmlns:p14="http://schemas.microsoft.com/office/powerpoint/2010/main" val="16290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0914074653087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06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know?!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arenBoth"/>
            </a:pPr>
            <a:r>
              <a:rPr lang="en-US" sz="4000" dirty="0" smtClean="0"/>
              <a:t>Map Skills package 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Understand scale </a:t>
            </a:r>
          </a:p>
          <a:p>
            <a:pPr>
              <a:buFontTx/>
              <a:buChar char="•"/>
            </a:pPr>
            <a:r>
              <a:rPr lang="en-US" dirty="0" smtClean="0"/>
              <a:t>Understand measuring map distance and converting to real life distance </a:t>
            </a:r>
          </a:p>
          <a:p>
            <a:pPr>
              <a:buFontTx/>
              <a:buChar char="•"/>
            </a:pPr>
            <a:r>
              <a:rPr lang="en-US" dirty="0" smtClean="0"/>
              <a:t>Understand directions (N,W,S,E) </a:t>
            </a:r>
          </a:p>
          <a:p>
            <a:pPr>
              <a:buFontTx/>
              <a:buChar char="•"/>
            </a:pPr>
            <a:r>
              <a:rPr lang="en-US" dirty="0" smtClean="0"/>
              <a:t>Contour lines. If you understand the practice exercise from today you are GOOD! 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7924"/>
          </a:xfrm>
        </p:spPr>
        <p:txBody>
          <a:bodyPr/>
          <a:lstStyle/>
          <a:p>
            <a:r>
              <a:rPr lang="en-US" dirty="0" smtClean="0"/>
              <a:t>(2) Latitude and Longitude: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31876"/>
            <a:ext cx="8683625" cy="5699124"/>
          </a:xfrm>
        </p:spPr>
        <p:txBody>
          <a:bodyPr/>
          <a:lstStyle/>
          <a:p>
            <a:r>
              <a:rPr lang="en-US" dirty="0" smtClean="0"/>
              <a:t>Important lines of latitude (equator, tropic of cancer, tropic of cancer, arctic circle, </a:t>
            </a:r>
            <a:r>
              <a:rPr lang="en-US" dirty="0" err="1" smtClean="0"/>
              <a:t>antarctic</a:t>
            </a:r>
            <a:r>
              <a:rPr lang="en-US" dirty="0" smtClean="0"/>
              <a:t> circle) </a:t>
            </a:r>
          </a:p>
          <a:p>
            <a:r>
              <a:rPr lang="en-US" dirty="0" smtClean="0"/>
              <a:t>Important line of latitude of longitude (prime meridian, international date line) </a:t>
            </a:r>
            <a:endParaRPr lang="en-US" dirty="0"/>
          </a:p>
        </p:txBody>
      </p:sp>
      <p:pic>
        <p:nvPicPr>
          <p:cNvPr id="4" name="Picture 3" descr="longitude-latitu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82" y="3000374"/>
            <a:ext cx="4895463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52924"/>
          </a:xfrm>
        </p:spPr>
        <p:txBody>
          <a:bodyPr/>
          <a:lstStyle/>
          <a:p>
            <a:r>
              <a:rPr lang="en-US" dirty="0" smtClean="0"/>
              <a:t>How to give an absolute location?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 first, Longitude Second </a:t>
            </a:r>
          </a:p>
          <a:p>
            <a:endParaRPr lang="en-US" dirty="0"/>
          </a:p>
          <a:p>
            <a:r>
              <a:rPr lang="en-US" dirty="0" smtClean="0"/>
              <a:t>Give the Degree, then the minutes </a:t>
            </a:r>
          </a:p>
          <a:p>
            <a:endParaRPr lang="en-US" dirty="0"/>
          </a:p>
          <a:p>
            <a:r>
              <a:rPr lang="en-US" b="1" dirty="0" smtClean="0"/>
              <a:t>53 30’ North, 105 45’ West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92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8795"/>
            <a:ext cx="8042276" cy="857157"/>
          </a:xfrm>
        </p:spPr>
        <p:txBody>
          <a:bodyPr/>
          <a:lstStyle/>
          <a:p>
            <a:r>
              <a:rPr lang="en-US" dirty="0" smtClean="0"/>
              <a:t>(3) Military Grid References: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06500"/>
            <a:ext cx="8042276" cy="5207000"/>
          </a:xfrm>
        </p:spPr>
        <p:txBody>
          <a:bodyPr/>
          <a:lstStyle/>
          <a:p>
            <a:r>
              <a:rPr lang="en-US" dirty="0" smtClean="0"/>
              <a:t>Know how to give a 4 digit and 6 digit reference number</a:t>
            </a:r>
          </a:p>
          <a:p>
            <a:r>
              <a:rPr lang="en-US" dirty="0" smtClean="0"/>
              <a:t>Remember: bottom number first, side number second! </a:t>
            </a:r>
          </a:p>
          <a:p>
            <a:pPr lvl="4"/>
            <a:r>
              <a:rPr lang="en-US" dirty="0"/>
              <a:t>	</a:t>
            </a:r>
            <a:r>
              <a:rPr lang="en-US" dirty="0" smtClean="0"/>
              <a:t>									      Church is in square: </a:t>
            </a:r>
            <a:r>
              <a:rPr lang="en-US" b="1" dirty="0" smtClean="0"/>
              <a:t>9194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	       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    Church 6 digit point: </a:t>
            </a:r>
            <a:r>
              <a:rPr lang="en-US" b="1" dirty="0" smtClean="0"/>
              <a:t>916944</a:t>
            </a:r>
          </a:p>
          <a:p>
            <a:pPr lvl="8"/>
            <a:endParaRPr lang="en-US" dirty="0"/>
          </a:p>
        </p:txBody>
      </p:sp>
      <p:pic>
        <p:nvPicPr>
          <p:cNvPr id="4" name="Picture 3" descr="utm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032125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7625"/>
            <a:ext cx="8042276" cy="714375"/>
          </a:xfrm>
        </p:spPr>
        <p:txBody>
          <a:bodyPr/>
          <a:lstStyle/>
          <a:p>
            <a:r>
              <a:rPr lang="en-US" dirty="0" smtClean="0"/>
              <a:t>(4)       </a:t>
            </a:r>
            <a:r>
              <a:rPr lang="en-US" b="1" dirty="0" smtClean="0"/>
              <a:t>5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73125"/>
            <a:ext cx="8356600" cy="5572125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Location</a:t>
            </a:r>
            <a:r>
              <a:rPr lang="en-US" dirty="0" smtClean="0"/>
              <a:t> (absolute/ relative) </a:t>
            </a:r>
            <a:endParaRPr lang="en-US" dirty="0"/>
          </a:p>
          <a:p>
            <a:r>
              <a:rPr lang="en-US" b="1" dirty="0" smtClean="0"/>
              <a:t>Place</a:t>
            </a:r>
            <a:r>
              <a:rPr lang="en-US" dirty="0" smtClean="0"/>
              <a:t> (physical/ human) </a:t>
            </a:r>
            <a:endParaRPr lang="en-US" dirty="0"/>
          </a:p>
          <a:p>
            <a:r>
              <a:rPr lang="en-US" b="1" dirty="0" smtClean="0"/>
              <a:t>Movement</a:t>
            </a:r>
            <a:r>
              <a:rPr lang="en-US" dirty="0" smtClean="0"/>
              <a:t> (goods, ideas, peoples) </a:t>
            </a:r>
            <a:endParaRPr lang="en-US" dirty="0"/>
          </a:p>
          <a:p>
            <a:r>
              <a:rPr lang="en-US" b="1" dirty="0" smtClean="0"/>
              <a:t>Region</a:t>
            </a:r>
            <a:r>
              <a:rPr lang="en-US" dirty="0" smtClean="0"/>
              <a:t> (political, functional, vernacular) </a:t>
            </a:r>
            <a:endParaRPr lang="en-US" dirty="0"/>
          </a:p>
          <a:p>
            <a:r>
              <a:rPr lang="en-US" b="1" dirty="0" smtClean="0"/>
              <a:t>Human-Environment Interaction </a:t>
            </a:r>
            <a:r>
              <a:rPr lang="en-US" dirty="0" smtClean="0"/>
              <a:t>(positive, negative, adaptations)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 will ask questions in relation to the city of Vancouver—so think ahead!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3174"/>
          </a:xfrm>
        </p:spPr>
        <p:txBody>
          <a:bodyPr/>
          <a:lstStyle/>
          <a:p>
            <a:r>
              <a:rPr lang="en-US" dirty="0" smtClean="0"/>
              <a:t>(5)    </a:t>
            </a:r>
            <a:r>
              <a:rPr lang="en-US" b="1" dirty="0" smtClean="0"/>
              <a:t>4 Spheres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3500"/>
            <a:ext cx="8042276" cy="5175250"/>
          </a:xfrm>
        </p:spPr>
        <p:txBody>
          <a:bodyPr/>
          <a:lstStyle/>
          <a:p>
            <a:r>
              <a:rPr lang="en-US" b="1" dirty="0" smtClean="0"/>
              <a:t>Hydrosphere</a:t>
            </a:r>
            <a:r>
              <a:rPr lang="en-US" dirty="0" smtClean="0"/>
              <a:t> (water) </a:t>
            </a:r>
          </a:p>
          <a:p>
            <a:r>
              <a:rPr lang="en-US" b="1" dirty="0" smtClean="0"/>
              <a:t>Lithosphere</a:t>
            </a:r>
            <a:r>
              <a:rPr lang="en-US" dirty="0" smtClean="0"/>
              <a:t> (plates/soil) </a:t>
            </a:r>
          </a:p>
          <a:p>
            <a:r>
              <a:rPr lang="en-US" b="1" dirty="0" smtClean="0"/>
              <a:t>Biosphere</a:t>
            </a:r>
            <a:r>
              <a:rPr lang="en-US" dirty="0" smtClean="0"/>
              <a:t> (all living things) </a:t>
            </a:r>
          </a:p>
          <a:p>
            <a:r>
              <a:rPr lang="en-US" b="1" dirty="0" smtClean="0"/>
              <a:t>Atmosphere</a:t>
            </a:r>
            <a:r>
              <a:rPr lang="en-US" dirty="0" smtClean="0"/>
              <a:t> (atmosphere….)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 may ask about a natural disaster, a man made environment impact, negative or positive human impacts. </a:t>
            </a:r>
          </a:p>
          <a:p>
            <a:pPr marL="0" indent="0">
              <a:buNone/>
            </a:pPr>
            <a:r>
              <a:rPr lang="en-US" dirty="0" smtClean="0"/>
              <a:t>Understand how each of the spheres is affected.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59274"/>
          </a:xfrm>
        </p:spPr>
        <p:txBody>
          <a:bodyPr/>
          <a:lstStyle/>
          <a:p>
            <a:r>
              <a:rPr lang="en-US" dirty="0" smtClean="0"/>
              <a:t>Large Scale vs. Small Scale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Large scale maps </a:t>
            </a:r>
            <a:r>
              <a:rPr lang="en-US" dirty="0" smtClean="0"/>
              <a:t>show a greater amount of detail. </a:t>
            </a:r>
          </a:p>
          <a:p>
            <a:pPr marL="0" indent="0">
              <a:buNone/>
            </a:pPr>
            <a:r>
              <a:rPr lang="en-US" dirty="0" smtClean="0"/>
              <a:t>Example: blueprints for a house </a:t>
            </a:r>
          </a:p>
          <a:p>
            <a:pPr marL="0" indent="0">
              <a:buNone/>
            </a:pPr>
            <a:r>
              <a:rPr lang="en-US" dirty="0" smtClean="0"/>
              <a:t>Although they are ‘large scale’ the number in the RF fraction will be smaller (for example: 1:25 000)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Small scale maps </a:t>
            </a:r>
            <a:r>
              <a:rPr lang="en-US" dirty="0" smtClean="0"/>
              <a:t>show much less detail </a:t>
            </a:r>
          </a:p>
          <a:p>
            <a:pPr marL="0" indent="0">
              <a:buNone/>
            </a:pPr>
            <a:r>
              <a:rPr lang="en-US" dirty="0" smtClean="0"/>
              <a:t>Example: World Maps </a:t>
            </a:r>
          </a:p>
          <a:p>
            <a:pPr marL="0" indent="0">
              <a:buNone/>
            </a:pPr>
            <a:r>
              <a:rPr lang="en-US" dirty="0" smtClean="0"/>
              <a:t>Although they are ‘small scale’ the RF fraction will be a larger number (for example: 1:86 000 000 which might be found as the scale for a globe)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57564"/>
          </a:xfrm>
        </p:spPr>
        <p:txBody>
          <a:bodyPr/>
          <a:lstStyle/>
          <a:p>
            <a:r>
              <a:rPr lang="en-US" sz="3400" b="1" dirty="0" smtClean="0"/>
              <a:t>Practice Questions: 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9" y="907010"/>
            <a:ext cx="8410132" cy="578470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What is the real kilometer distance on a map if the RF is 1:500 000? </a:t>
            </a:r>
          </a:p>
          <a:p>
            <a:pPr marL="457200" indent="-457200">
              <a:buAutoNum type="arabicPeriod"/>
            </a:pPr>
            <a:r>
              <a:rPr lang="en-US" dirty="0"/>
              <a:t>What is the real kilometer distance on a map if the RF is </a:t>
            </a:r>
            <a:r>
              <a:rPr lang="en-US" dirty="0" smtClean="0"/>
              <a:t>1: 1 000 0000? </a:t>
            </a:r>
          </a:p>
          <a:p>
            <a:pPr marL="457200" indent="-457200">
              <a:buAutoNum type="arabicPeriod"/>
            </a:pPr>
            <a:r>
              <a:rPr lang="en-US" dirty="0"/>
              <a:t>What is the real kilometer distance on a map if the RF is </a:t>
            </a:r>
            <a:r>
              <a:rPr lang="en-US" dirty="0" smtClean="0"/>
              <a:t>1: 50 000? </a:t>
            </a:r>
          </a:p>
          <a:p>
            <a:pPr marL="457200" indent="-457200">
              <a:buAutoNum type="arabicPeriod"/>
            </a:pPr>
            <a:r>
              <a:rPr lang="en-US" dirty="0"/>
              <a:t>What is the real kilometer distance on a map if the RF is </a:t>
            </a:r>
            <a:r>
              <a:rPr lang="en-US" dirty="0" smtClean="0"/>
              <a:t>1: 25 000? </a:t>
            </a:r>
          </a:p>
          <a:p>
            <a:pPr marL="457200" indent="-457200">
              <a:buAutoNum type="arabicPeriod"/>
            </a:pPr>
            <a:r>
              <a:rPr lang="en-US" dirty="0"/>
              <a:t>What is the real kilometer distance on a map if the RF is </a:t>
            </a:r>
            <a:r>
              <a:rPr lang="en-US" dirty="0" smtClean="0"/>
              <a:t>1: 10 000? </a:t>
            </a:r>
          </a:p>
          <a:p>
            <a:pPr marL="457200" indent="-457200">
              <a:buAutoNum type="arabicPeriod"/>
            </a:pPr>
            <a:r>
              <a:rPr lang="en-US" dirty="0"/>
              <a:t>What is the real kilometer distance on a map if the RF is </a:t>
            </a:r>
            <a:r>
              <a:rPr lang="en-US" dirty="0" smtClean="0"/>
              <a:t>1: 1?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7512"/>
          </a:xfrm>
        </p:spPr>
        <p:txBody>
          <a:bodyPr/>
          <a:lstStyle/>
          <a:p>
            <a:r>
              <a:rPr lang="en-US" dirty="0" smtClean="0"/>
              <a:t>Practice Questions: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90748"/>
            <a:ext cx="8393051" cy="5336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(1) 1: 500 000        real kilometer = 5km </a:t>
            </a:r>
          </a:p>
          <a:p>
            <a:pPr marL="0" indent="0">
              <a:buNone/>
            </a:pPr>
            <a:r>
              <a:rPr lang="en-US" dirty="0" smtClean="0"/>
              <a:t>(2) 1: 1 000 000     real kilometer = 10km </a:t>
            </a:r>
          </a:p>
          <a:p>
            <a:pPr marL="0" indent="0">
              <a:buNone/>
            </a:pPr>
            <a:r>
              <a:rPr lang="en-US" dirty="0" smtClean="0"/>
              <a:t>(3) 1: 50 000   	  real kilometer = 0.5 km </a:t>
            </a:r>
          </a:p>
          <a:p>
            <a:pPr marL="0" indent="0">
              <a:buNone/>
            </a:pPr>
            <a:r>
              <a:rPr lang="en-US" dirty="0" smtClean="0"/>
              <a:t>(4) 1: 25 000	  real kilometer = 0.25km </a:t>
            </a:r>
          </a:p>
          <a:p>
            <a:pPr marL="0" indent="0">
              <a:buNone/>
            </a:pPr>
            <a:r>
              <a:rPr lang="en-US" dirty="0" smtClean="0"/>
              <a:t>(5) 1: 10 000	  real kilometer= .1 km </a:t>
            </a:r>
          </a:p>
          <a:p>
            <a:pPr marL="0" indent="0">
              <a:buNone/>
            </a:pPr>
            <a:r>
              <a:rPr lang="en-US" dirty="0" smtClean="0"/>
              <a:t>(6) 1:1		  real kilometer= 1cm or .00001km</a:t>
            </a:r>
          </a:p>
        </p:txBody>
      </p:sp>
    </p:spTree>
    <p:extLst>
      <p:ext uri="{BB962C8B-B14F-4D97-AF65-F5344CB8AC3E}">
        <p14:creationId xmlns:p14="http://schemas.microsoft.com/office/powerpoint/2010/main" val="37439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5527"/>
          </a:xfrm>
        </p:spPr>
        <p:txBody>
          <a:bodyPr/>
          <a:lstStyle/>
          <a:p>
            <a:r>
              <a:rPr lang="en-US" dirty="0" smtClean="0"/>
              <a:t>6 Digit Grid Reference: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56" y="1080596"/>
            <a:ext cx="8549249" cy="561152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aps with a scale larger than 1:25 000 use grid lines to help determine exact locations</a:t>
            </a:r>
          </a:p>
          <a:p>
            <a:r>
              <a:rPr lang="en-US" dirty="0" smtClean="0"/>
              <a:t>Vertical grid lines running North to South are called “</a:t>
            </a:r>
            <a:r>
              <a:rPr lang="en-US" b="1" dirty="0" err="1" smtClean="0"/>
              <a:t>eastings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Horizontal grid lines running West to East are called “</a:t>
            </a:r>
            <a:r>
              <a:rPr lang="en-US" b="1" dirty="0" smtClean="0"/>
              <a:t>northings</a:t>
            </a:r>
            <a:r>
              <a:rPr lang="en-US" dirty="0" smtClean="0"/>
              <a:t>” </a:t>
            </a:r>
          </a:p>
          <a:p>
            <a:pPr marL="0" indent="0">
              <a:buNone/>
            </a:pPr>
            <a:r>
              <a:rPr lang="en-US" dirty="0" smtClean="0"/>
              <a:t>**Always record the easting number first, followed by the northing***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 through the example to see how we give grid locations.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8045"/>
            <a:ext cx="8042276" cy="416474"/>
          </a:xfrm>
        </p:spPr>
        <p:txBody>
          <a:bodyPr/>
          <a:lstStyle/>
          <a:p>
            <a:r>
              <a:rPr lang="en-US" sz="3400" b="1" dirty="0" smtClean="0"/>
              <a:t>Grid Line Sample Question: 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786075"/>
            <a:ext cx="8728250" cy="5925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(a) What is the location of point X ? </a:t>
            </a:r>
          </a:p>
          <a:p>
            <a:r>
              <a:rPr lang="en-US" b="1" dirty="0" smtClean="0"/>
              <a:t>X= 566967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(b) What is the location of point Y? </a:t>
            </a:r>
          </a:p>
          <a:p>
            <a:r>
              <a:rPr lang="en-US" b="1" dirty="0" smtClean="0"/>
              <a:t>Y=532935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(c)What is the location to the center of the tree? </a:t>
            </a:r>
          </a:p>
          <a:p>
            <a:pPr marL="0" indent="0">
              <a:buNone/>
            </a:pPr>
            <a:r>
              <a:rPr lang="en-US" b="1" dirty="0" smtClean="0"/>
              <a:t> Tree= 524965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(d) What is the location to the middle of the dry lake? </a:t>
            </a:r>
          </a:p>
          <a:p>
            <a:r>
              <a:rPr lang="en-US" b="1" dirty="0" smtClean="0"/>
              <a:t>Dry lake = 555943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05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56211"/>
            <a:ext cx="8042276" cy="764485"/>
          </a:xfrm>
        </p:spPr>
        <p:txBody>
          <a:bodyPr/>
          <a:lstStyle/>
          <a:p>
            <a:r>
              <a:rPr lang="en-US" sz="3400" dirty="0" smtClean="0"/>
              <a:t>Measuring straight line and curved distance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86" y="1406056"/>
            <a:ext cx="8618493" cy="5225192"/>
          </a:xfrm>
        </p:spPr>
        <p:txBody>
          <a:bodyPr/>
          <a:lstStyle/>
          <a:p>
            <a:r>
              <a:rPr lang="en-US" dirty="0" smtClean="0"/>
              <a:t>If it is a </a:t>
            </a:r>
            <a:r>
              <a:rPr lang="en-US" b="1" u="sng" dirty="0" smtClean="0"/>
              <a:t>straight line</a:t>
            </a:r>
            <a:r>
              <a:rPr lang="en-US" dirty="0" smtClean="0"/>
              <a:t>: using the given scale, determine how many km one cm represents</a:t>
            </a:r>
          </a:p>
          <a:p>
            <a:pPr marL="0" indent="0">
              <a:buNone/>
            </a:pPr>
            <a:r>
              <a:rPr lang="en-US" dirty="0" err="1" smtClean="0"/>
              <a:t>Ie</a:t>
            </a:r>
            <a:r>
              <a:rPr lang="en-US" dirty="0" smtClean="0"/>
              <a:t>: 1:50 000     1cm= 0.5km </a:t>
            </a:r>
          </a:p>
          <a:p>
            <a:pPr marL="0" indent="0">
              <a:buNone/>
            </a:pPr>
            <a:r>
              <a:rPr lang="en-US" dirty="0" smtClean="0"/>
              <a:t>Measure the distance in cm, the multiply by the number of kilometers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If it is a </a:t>
            </a:r>
            <a:r>
              <a:rPr lang="en-US" b="1" u="sng" dirty="0" smtClean="0"/>
              <a:t>curved line</a:t>
            </a:r>
            <a:r>
              <a:rPr lang="en-US" dirty="0" smtClean="0"/>
              <a:t>: break the curved line in to </a:t>
            </a:r>
            <a:r>
              <a:rPr lang="en-US" i="1" dirty="0" smtClean="0"/>
              <a:t>straight segments</a:t>
            </a:r>
            <a:r>
              <a:rPr lang="en-US" dirty="0" smtClean="0"/>
              <a:t>. Add up these segments, and multiply by the number of kilometers. 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4792</TotalTime>
  <Words>1469</Words>
  <Application>Microsoft Office PowerPoint</Application>
  <PresentationFormat>On-screen Show (4:3)</PresentationFormat>
  <Paragraphs>164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News Gothic MT</vt:lpstr>
      <vt:lpstr>Wingdings 2</vt:lpstr>
      <vt:lpstr>Breeze</vt:lpstr>
      <vt:lpstr>Fun with Mapping! </vt:lpstr>
      <vt:lpstr>Map Scale: </vt:lpstr>
      <vt:lpstr>Determining Scale </vt:lpstr>
      <vt:lpstr>Large Scale vs. Small Scale </vt:lpstr>
      <vt:lpstr>Practice Questions: </vt:lpstr>
      <vt:lpstr>Practice Questions: </vt:lpstr>
      <vt:lpstr>6 Digit Grid Reference: </vt:lpstr>
      <vt:lpstr>Grid Line Sample Question: </vt:lpstr>
      <vt:lpstr>Measuring straight line and curved distance</vt:lpstr>
      <vt:lpstr>Straight and curves lines: </vt:lpstr>
      <vt:lpstr>Measuring Area: </vt:lpstr>
      <vt:lpstr>Area Answers: </vt:lpstr>
      <vt:lpstr>Finding area of an irregular surface: </vt:lpstr>
      <vt:lpstr>Irregular Areas: </vt:lpstr>
      <vt:lpstr>Contour Lines! </vt:lpstr>
      <vt:lpstr>More with contour maps: </vt:lpstr>
      <vt:lpstr>What contour lines tell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Passage Islands: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I know?! </vt:lpstr>
      <vt:lpstr>(2) Latitude and Longitude: </vt:lpstr>
      <vt:lpstr>How to give an absolute location? </vt:lpstr>
      <vt:lpstr>(3) Military Grid References: </vt:lpstr>
      <vt:lpstr>(4)       5 themes</vt:lpstr>
      <vt:lpstr>(5)    4 Spheres: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Nelson</dc:creator>
  <cp:lastModifiedBy>Melnik, Eugene</cp:lastModifiedBy>
  <cp:revision>40</cp:revision>
  <dcterms:created xsi:type="dcterms:W3CDTF">2016-09-13T03:47:03Z</dcterms:created>
  <dcterms:modified xsi:type="dcterms:W3CDTF">2019-06-25T16:55:10Z</dcterms:modified>
</cp:coreProperties>
</file>