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78" r:id="rId3"/>
    <p:sldId id="283" r:id="rId4"/>
    <p:sldId id="258" r:id="rId5"/>
    <p:sldId id="259" r:id="rId6"/>
    <p:sldId id="280" r:id="rId7"/>
    <p:sldId id="263" r:id="rId8"/>
    <p:sldId id="265" r:id="rId9"/>
    <p:sldId id="266" r:id="rId10"/>
    <p:sldId id="269" r:id="rId11"/>
    <p:sldId id="270" r:id="rId12"/>
    <p:sldId id="272" r:id="rId13"/>
    <p:sldId id="282" r:id="rId14"/>
    <p:sldId id="261" r:id="rId15"/>
    <p:sldId id="274" r:id="rId16"/>
    <p:sldId id="281" r:id="rId17"/>
    <p:sldId id="273" r:id="rId18"/>
    <p:sldId id="275" r:id="rId19"/>
    <p:sldId id="277" r:id="rId20"/>
    <p:sldId id="276" r:id="rId21"/>
    <p:sldId id="27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04" autoAdjust="0"/>
    <p:restoredTop sz="94660"/>
  </p:normalViewPr>
  <p:slideViewPr>
    <p:cSldViewPr snapToGrid="0">
      <p:cViewPr varScale="1">
        <p:scale>
          <a:sx n="66" d="100"/>
          <a:sy n="66" d="100"/>
        </p:scale>
        <p:origin x="504" y="78"/>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12/9/2019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12/9/2019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12/9/2019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12/9/2019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12/9/2019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12/9/2019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niwa.co.nz/gallery/graph-1-graph-showing-the-mole-fraction-or-mixing-ratio-of-carbon-dioxide-in-the-air-at-baring-head" TargetMode="Externa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Paris_Agreement" TargetMode="External"/><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cjuGCJJUGsg" TargetMode="External"/><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3.epa.gov/climatechange/kids/index.html" TargetMode="External"/><Relationship Id="rId2" Type="http://schemas.openxmlformats.org/officeDocument/2006/relationships/hyperlink" Target="http://thiniceclimate.org/free-resources" TargetMode="External"/><Relationship Id="rId1" Type="http://schemas.openxmlformats.org/officeDocument/2006/relationships/slideLayout" Target="../slideLayouts/slideLayout1.xml"/><Relationship Id="rId6" Type="http://schemas.openxmlformats.org/officeDocument/2006/relationships/hyperlink" Target="http://www.royalsociety.org.nz/expert-advice/papers/yr2016" TargetMode="External"/><Relationship Id="rId5" Type="http://schemas.openxmlformats.org/officeDocument/2006/relationships/hyperlink" Target="https://vimeo.com/119312940" TargetMode="External"/><Relationship Id="rId4" Type="http://schemas.openxmlformats.org/officeDocument/2006/relationships/hyperlink" Target="https://www.niwa.co.nz/education-and-training/schools/students/climate-change-global-warming-and-greenhouse-gase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elting Ice: Climate Change Reaching 'Irreversible' Lev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9731" y="552528"/>
            <a:ext cx="7294147" cy="486845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ctrTitle"/>
          </p:nvPr>
        </p:nvSpPr>
        <p:spPr>
          <a:xfrm>
            <a:off x="145143" y="822822"/>
            <a:ext cx="4299445" cy="2567889"/>
          </a:xfrm>
        </p:spPr>
        <p:txBody>
          <a:bodyPr/>
          <a:lstStyle/>
          <a:p>
            <a:r>
              <a:rPr lang="en-NZ" sz="3800" b="1" dirty="0">
                <a:solidFill>
                  <a:srgbClr val="FFC000"/>
                </a:solidFill>
              </a:rPr>
              <a:t>The essential science behind Climate Change – for students and teachers</a:t>
            </a:r>
          </a:p>
        </p:txBody>
      </p:sp>
      <p:sp>
        <p:nvSpPr>
          <p:cNvPr id="7" name="Rectangle 6"/>
          <p:cNvSpPr/>
          <p:nvPr/>
        </p:nvSpPr>
        <p:spPr>
          <a:xfrm>
            <a:off x="4589731" y="5657671"/>
            <a:ext cx="6794906" cy="923330"/>
          </a:xfrm>
          <a:prstGeom prst="rect">
            <a:avLst/>
          </a:prstGeom>
        </p:spPr>
        <p:txBody>
          <a:bodyPr wrap="square">
            <a:spAutoFit/>
          </a:bodyPr>
          <a:lstStyle/>
          <a:p>
            <a:r>
              <a:rPr lang="en-US" dirty="0"/>
              <a:t>Two </a:t>
            </a:r>
            <a:r>
              <a:rPr lang="en-US" dirty="0" err="1"/>
              <a:t>Adelie</a:t>
            </a:r>
            <a:r>
              <a:rPr lang="en-US" dirty="0"/>
              <a:t> penguins stand atop a block of melting ice on a rocky shoreline at Cape Denison, Commonwealth Bay, in East Antarctica January 1, 2010.      PAULINE ASKIN/REUTERS</a:t>
            </a:r>
            <a:endParaRPr lang="en-NZ" dirty="0"/>
          </a:p>
        </p:txBody>
      </p:sp>
      <p:sp>
        <p:nvSpPr>
          <p:cNvPr id="5" name="Title 5"/>
          <p:cNvSpPr txBox="1">
            <a:spLocks/>
          </p:cNvSpPr>
          <p:nvPr/>
        </p:nvSpPr>
        <p:spPr>
          <a:xfrm>
            <a:off x="74762" y="4054889"/>
            <a:ext cx="4646762" cy="1550128"/>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NZ" sz="2800" b="1" dirty="0">
                <a:solidFill>
                  <a:srgbClr val="FFC000"/>
                </a:solidFill>
              </a:rPr>
              <a:t>Jenny Pollock </a:t>
            </a:r>
            <a:br>
              <a:rPr lang="en-NZ" sz="2800" b="1" dirty="0">
                <a:solidFill>
                  <a:srgbClr val="FFC000"/>
                </a:solidFill>
              </a:rPr>
            </a:br>
            <a:r>
              <a:rPr lang="en-NZ" sz="2800" b="1" dirty="0">
                <a:solidFill>
                  <a:srgbClr val="FFC000"/>
                </a:solidFill>
              </a:rPr>
              <a:t>HOD </a:t>
            </a:r>
            <a:r>
              <a:rPr lang="en-NZ" sz="2400" b="1" dirty="0">
                <a:solidFill>
                  <a:srgbClr val="FFC000"/>
                </a:solidFill>
              </a:rPr>
              <a:t>Earth &amp; Space Science</a:t>
            </a:r>
          </a:p>
          <a:p>
            <a:r>
              <a:rPr lang="en-NZ" sz="2400" b="1" dirty="0">
                <a:solidFill>
                  <a:srgbClr val="FFC000"/>
                </a:solidFill>
              </a:rPr>
              <a:t>Nelson College for Girls</a:t>
            </a:r>
          </a:p>
          <a:p>
            <a:r>
              <a:rPr lang="en-NZ" sz="2400" b="1" dirty="0" smtClean="0">
                <a:solidFill>
                  <a:srgbClr val="FFC000"/>
                </a:solidFill>
              </a:rPr>
              <a:t>jenny.pollock@xtra.co.nz</a:t>
            </a:r>
          </a:p>
          <a:p>
            <a:endParaRPr lang="en-NZ" sz="2400" b="1" dirty="0">
              <a:solidFill>
                <a:srgbClr val="FFC000"/>
              </a:solidFill>
            </a:endParaRPr>
          </a:p>
          <a:p>
            <a:r>
              <a:rPr lang="en-NZ" sz="2400" b="1" dirty="0" smtClean="0">
                <a:solidFill>
                  <a:srgbClr val="FFC000"/>
                </a:solidFill>
              </a:rPr>
              <a:t>July 2016</a:t>
            </a:r>
            <a:endParaRPr lang="en-NZ" sz="2400" b="1" dirty="0">
              <a:solidFill>
                <a:srgbClr val="FFC000"/>
              </a:solidFill>
            </a:endParaRPr>
          </a:p>
        </p:txBody>
      </p:sp>
    </p:spTree>
    <p:extLst>
      <p:ext uri="{BB962C8B-B14F-4D97-AF65-F5344CB8AC3E}">
        <p14:creationId xmlns:p14="http://schemas.microsoft.com/office/powerpoint/2010/main" val="447390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15900" y="188640"/>
            <a:ext cx="11245850" cy="1600438"/>
          </a:xfrm>
          <a:prstGeom prst="rect">
            <a:avLst/>
          </a:prstGeom>
          <a:noFill/>
        </p:spPr>
        <p:txBody>
          <a:bodyPr wrap="square" rtlCol="0">
            <a:spAutoFit/>
          </a:bodyPr>
          <a:lstStyle/>
          <a:p>
            <a:pPr fontAlgn="base"/>
            <a:r>
              <a:rPr lang="en-NZ" sz="2800" b="1" dirty="0">
                <a:solidFill>
                  <a:srgbClr val="FFC000"/>
                </a:solidFill>
              </a:rPr>
              <a:t>How do we know that there is extra CO</a:t>
            </a:r>
            <a:r>
              <a:rPr lang="en-NZ" sz="2800" b="1" baseline="-25000" dirty="0">
                <a:solidFill>
                  <a:srgbClr val="FFC000"/>
                </a:solidFill>
              </a:rPr>
              <a:t>2</a:t>
            </a:r>
            <a:r>
              <a:rPr lang="en-NZ" sz="2800" b="1" dirty="0">
                <a:solidFill>
                  <a:srgbClr val="FFC000"/>
                </a:solidFill>
              </a:rPr>
              <a:t> in the atmosphere?</a:t>
            </a:r>
            <a:r>
              <a:rPr lang="en-NZ" sz="2400" b="1" dirty="0">
                <a:solidFill>
                  <a:srgbClr val="C00000"/>
                </a:solidFill>
              </a:rPr>
              <a:t/>
            </a:r>
            <a:br>
              <a:rPr lang="en-NZ" sz="2400" b="1" dirty="0">
                <a:solidFill>
                  <a:srgbClr val="C00000"/>
                </a:solidFill>
              </a:rPr>
            </a:br>
            <a:endParaRPr lang="en-NZ" sz="2200" dirty="0">
              <a:solidFill>
                <a:srgbClr val="FFFFCC"/>
              </a:solidFill>
            </a:endParaRPr>
          </a:p>
          <a:p>
            <a:pPr fontAlgn="base"/>
            <a:r>
              <a:rPr lang="en-NZ" sz="2400" dirty="0"/>
              <a:t>The evidence for this comes from atmospheric measurements of carbon dioxide in the northern and southern hemispheres.</a:t>
            </a:r>
          </a:p>
        </p:txBody>
      </p:sp>
      <p:pic>
        <p:nvPicPr>
          <p:cNvPr id="5" name="Picture 4" descr="Description: 4770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9687" y="2915162"/>
            <a:ext cx="5101800" cy="394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102601" y="1613456"/>
            <a:ext cx="3860799" cy="1477328"/>
          </a:xfrm>
          <a:prstGeom prst="rect">
            <a:avLst/>
          </a:prstGeom>
          <a:noFill/>
          <a:ln>
            <a:noFill/>
          </a:ln>
        </p:spPr>
        <p:txBody>
          <a:bodyPr wrap="square" rtlCol="0">
            <a:spAutoFit/>
          </a:bodyPr>
          <a:lstStyle/>
          <a:p>
            <a:pPr lvl="0" fontAlgn="base"/>
            <a:r>
              <a:rPr lang="en-NZ" sz="2400" dirty="0"/>
              <a:t>Amount of CO</a:t>
            </a:r>
            <a:r>
              <a:rPr lang="en-NZ" sz="2400" baseline="-25000" dirty="0"/>
              <a:t>2</a:t>
            </a:r>
            <a:r>
              <a:rPr lang="en-NZ" sz="2400" dirty="0"/>
              <a:t> in the air                                                     at Baring Head </a:t>
            </a:r>
          </a:p>
          <a:p>
            <a:pPr lvl="0" fontAlgn="base"/>
            <a:r>
              <a:rPr lang="en-NZ" sz="2400" dirty="0"/>
              <a:t>since 1971</a:t>
            </a:r>
          </a:p>
          <a:p>
            <a:endParaRPr lang="en-NZ" dirty="0"/>
          </a:p>
        </p:txBody>
      </p:sp>
      <p:pic>
        <p:nvPicPr>
          <p:cNvPr id="2050" name="Picture 2" descr="https://upload.wikimedia.org/wikipedia/commons/8/88/Mauna_Loa_Carbon_Diox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406" y="2247901"/>
            <a:ext cx="6628714" cy="4548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926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13" y="69727"/>
            <a:ext cx="5248275"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434592" y="107844"/>
            <a:ext cx="4870551" cy="1708160"/>
          </a:xfrm>
          <a:prstGeom prst="rect">
            <a:avLst/>
          </a:prstGeom>
          <a:noFill/>
          <a:ln>
            <a:noFill/>
          </a:ln>
        </p:spPr>
        <p:txBody>
          <a:bodyPr wrap="square" rtlCol="0">
            <a:spAutoFit/>
          </a:bodyPr>
          <a:lstStyle/>
          <a:p>
            <a:r>
              <a:rPr lang="en-NZ" sz="2800" b="1" dirty="0">
                <a:solidFill>
                  <a:srgbClr val="FFC000"/>
                </a:solidFill>
              </a:rPr>
              <a:t>Other consequences</a:t>
            </a:r>
          </a:p>
          <a:p>
            <a:pPr>
              <a:spcBef>
                <a:spcPts val="600"/>
              </a:spcBef>
            </a:pPr>
            <a:r>
              <a:rPr lang="en-NZ" sz="2400" dirty="0"/>
              <a:t>Graph showing rise in CO</a:t>
            </a:r>
            <a:r>
              <a:rPr lang="en-NZ" sz="2400" baseline="-25000" dirty="0"/>
              <a:t>2</a:t>
            </a:r>
            <a:r>
              <a:rPr lang="en-NZ" sz="2400" dirty="0"/>
              <a:t> </a:t>
            </a:r>
          </a:p>
          <a:p>
            <a:r>
              <a:rPr lang="en-NZ" sz="2400" dirty="0"/>
              <a:t>plus rise of CO</a:t>
            </a:r>
            <a:r>
              <a:rPr lang="en-NZ" sz="2400" baseline="-25000" dirty="0"/>
              <a:t>2</a:t>
            </a:r>
            <a:r>
              <a:rPr lang="en-NZ" sz="2400" dirty="0"/>
              <a:t> in ocean and </a:t>
            </a:r>
          </a:p>
          <a:p>
            <a:r>
              <a:rPr lang="en-NZ" sz="2400" dirty="0"/>
              <a:t>the resulting reduction in </a:t>
            </a:r>
            <a:r>
              <a:rPr lang="en-NZ" sz="2400" dirty="0" err="1"/>
              <a:t>pH</a:t>
            </a:r>
            <a:r>
              <a:rPr lang="en-NZ" sz="2400" dirty="0" err="1">
                <a:solidFill>
                  <a:srgbClr val="FFFFCC"/>
                </a:solidFill>
              </a:rPr>
              <a:t>.</a:t>
            </a:r>
            <a:endParaRPr lang="en-NZ" sz="2400" dirty="0">
              <a:solidFill>
                <a:srgbClr val="FFFFCC"/>
              </a:solidFill>
            </a:endParaRPr>
          </a:p>
        </p:txBody>
      </p:sp>
      <p:pic>
        <p:nvPicPr>
          <p:cNvPr id="7" name="Picture 6" descr="http://www.niwa.co.nz/sites/default/files/imported/__data/assets/image/0020/43454/Bhd_ch4_80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8276" y="2059375"/>
            <a:ext cx="4680520" cy="3672408"/>
          </a:xfrm>
          <a:prstGeom prst="rect">
            <a:avLst/>
          </a:prstGeom>
          <a:noFill/>
          <a:ln>
            <a:noFill/>
          </a:ln>
        </p:spPr>
      </p:pic>
      <p:sp>
        <p:nvSpPr>
          <p:cNvPr id="8" name="Rectangle 7"/>
          <p:cNvSpPr/>
          <p:nvPr/>
        </p:nvSpPr>
        <p:spPr>
          <a:xfrm>
            <a:off x="7446983" y="5975155"/>
            <a:ext cx="4903107" cy="830997"/>
          </a:xfrm>
          <a:prstGeom prst="rect">
            <a:avLst/>
          </a:prstGeom>
          <a:noFill/>
          <a:ln>
            <a:noFill/>
          </a:ln>
        </p:spPr>
        <p:txBody>
          <a:bodyPr wrap="square">
            <a:spAutoFit/>
          </a:bodyPr>
          <a:lstStyle/>
          <a:p>
            <a:pPr lvl="0" algn="ctr" fontAlgn="base"/>
            <a:r>
              <a:rPr lang="en-NZ" sz="2400" dirty="0"/>
              <a:t>Amount of Methane in the Air at Baring Head since 1990</a:t>
            </a:r>
          </a:p>
        </p:txBody>
      </p:sp>
      <p:pic>
        <p:nvPicPr>
          <p:cNvPr id="9" name="Picture 8" descr="http://www.niwa.co.nz/sites/default/files/imported/__data/assets/image/0020/43445/Bhd_o2_800.jpg"/>
          <p:cNvPicPr/>
          <p:nvPr/>
        </p:nvPicPr>
        <p:blipFill rotWithShape="1">
          <a:blip r:embed="rId4">
            <a:extLst>
              <a:ext uri="{28A0092B-C50C-407E-A947-70E740481C1C}">
                <a14:useLocalDpi xmlns:a14="http://schemas.microsoft.com/office/drawing/2010/main" val="0"/>
              </a:ext>
            </a:extLst>
          </a:blip>
          <a:srcRect t="6082" b="3728"/>
          <a:stretch/>
        </p:blipFill>
        <p:spPr bwMode="auto">
          <a:xfrm>
            <a:off x="82313" y="3641602"/>
            <a:ext cx="4323447" cy="3128928"/>
          </a:xfrm>
          <a:prstGeom prst="rect">
            <a:avLst/>
          </a:prstGeom>
          <a:noFill/>
          <a:ln>
            <a:noFill/>
          </a:ln>
        </p:spPr>
      </p:pic>
      <p:sp>
        <p:nvSpPr>
          <p:cNvPr id="10" name="Rectangle 9"/>
          <p:cNvSpPr/>
          <p:nvPr/>
        </p:nvSpPr>
        <p:spPr>
          <a:xfrm>
            <a:off x="4435514" y="3682572"/>
            <a:ext cx="3122762" cy="3046988"/>
          </a:xfrm>
          <a:prstGeom prst="rect">
            <a:avLst/>
          </a:prstGeom>
          <a:noFill/>
          <a:ln>
            <a:noFill/>
          </a:ln>
        </p:spPr>
        <p:txBody>
          <a:bodyPr wrap="square">
            <a:spAutoFit/>
          </a:bodyPr>
          <a:lstStyle/>
          <a:p>
            <a:pPr lvl="0" fontAlgn="base"/>
            <a:r>
              <a:rPr lang="en-NZ" sz="2400" dirty="0"/>
              <a:t>The amount of oxygen in the Air at Baring Head since 1999 is decreasing – confirming that the increase is CO</a:t>
            </a:r>
            <a:r>
              <a:rPr lang="en-NZ" sz="2400" baseline="-25000" dirty="0"/>
              <a:t>2</a:t>
            </a:r>
            <a:r>
              <a:rPr lang="en-NZ" sz="2400" dirty="0"/>
              <a:t> is from burning carbon.</a:t>
            </a:r>
          </a:p>
        </p:txBody>
      </p:sp>
    </p:spTree>
    <p:extLst>
      <p:ext uri="{BB962C8B-B14F-4D97-AF65-F5344CB8AC3E}">
        <p14:creationId xmlns:p14="http://schemas.microsoft.com/office/powerpoint/2010/main" val="1869351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livescience.com/images/i/000/053/475/original/Greenhouse-effect.jpg?13703821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8992" y="0"/>
            <a:ext cx="8954220" cy="52748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5560788"/>
            <a:ext cx="12192000" cy="1323439"/>
          </a:xfrm>
          <a:prstGeom prst="rect">
            <a:avLst/>
          </a:prstGeom>
          <a:noFill/>
          <a:ln>
            <a:noFill/>
          </a:ln>
        </p:spPr>
        <p:txBody>
          <a:bodyPr wrap="square" rtlCol="0">
            <a:spAutoFit/>
          </a:bodyPr>
          <a:lstStyle/>
          <a:p>
            <a:r>
              <a:rPr lang="en-NZ" sz="2000" dirty="0"/>
              <a:t>The increased greenhouse gases in the atmosphere increases its “effective radiating level” (ERL). Since the fall in temperature with increasing height in the atmosphere is constant (~6°C/km), and the temperature at the ERL is constant (-18°C), the temperature at the surface of the earth rises as greenhouse gases increase. This is called the “enhanced greenhouse effect”.</a:t>
            </a:r>
          </a:p>
        </p:txBody>
      </p:sp>
      <p:sp>
        <p:nvSpPr>
          <p:cNvPr id="2" name="TextBox 1"/>
          <p:cNvSpPr txBox="1"/>
          <p:nvPr/>
        </p:nvSpPr>
        <p:spPr>
          <a:xfrm>
            <a:off x="53795" y="112949"/>
            <a:ext cx="2686410" cy="2679700"/>
          </a:xfrm>
          <a:prstGeom prst="rect">
            <a:avLst/>
          </a:prstGeom>
          <a:noFill/>
        </p:spPr>
        <p:txBody>
          <a:bodyPr wrap="square" rtlCol="0">
            <a:spAutoFit/>
          </a:bodyPr>
          <a:lstStyle/>
          <a:p>
            <a:r>
              <a:rPr lang="en-NZ" sz="2800" b="1" dirty="0">
                <a:solidFill>
                  <a:srgbClr val="FFC000"/>
                </a:solidFill>
              </a:rPr>
              <a:t>What is happening </a:t>
            </a:r>
          </a:p>
          <a:p>
            <a:r>
              <a:rPr lang="en-NZ" sz="2800" b="1" dirty="0">
                <a:solidFill>
                  <a:srgbClr val="FFC000"/>
                </a:solidFill>
              </a:rPr>
              <a:t>is called the Enhanced Greenhouse Effect. </a:t>
            </a:r>
          </a:p>
        </p:txBody>
      </p:sp>
      <p:sp>
        <p:nvSpPr>
          <p:cNvPr id="3" name="Rectangle 2"/>
          <p:cNvSpPr/>
          <p:nvPr/>
        </p:nvSpPr>
        <p:spPr>
          <a:xfrm>
            <a:off x="53795" y="3024466"/>
            <a:ext cx="2686410" cy="2554545"/>
          </a:xfrm>
          <a:prstGeom prst="rect">
            <a:avLst/>
          </a:prstGeom>
        </p:spPr>
        <p:txBody>
          <a:bodyPr wrap="square">
            <a:spAutoFit/>
          </a:bodyPr>
          <a:lstStyle/>
          <a:p>
            <a:r>
              <a:rPr lang="en-NZ" sz="2000" dirty="0"/>
              <a:t>The extra GHGs result in more heat being absorbed and re-emitted to Earth’s surface, warming it.</a:t>
            </a:r>
            <a:br>
              <a:rPr lang="en-NZ" sz="2000" dirty="0"/>
            </a:br>
            <a:endParaRPr lang="en-NZ" sz="2000" dirty="0"/>
          </a:p>
          <a:p>
            <a:r>
              <a:rPr lang="en-NZ" sz="2000" dirty="0"/>
              <a:t>More exactly:</a:t>
            </a:r>
          </a:p>
        </p:txBody>
      </p:sp>
      <p:sp>
        <p:nvSpPr>
          <p:cNvPr id="4" name="Rectangle 3"/>
          <p:cNvSpPr/>
          <p:nvPr/>
        </p:nvSpPr>
        <p:spPr>
          <a:xfrm>
            <a:off x="2898476" y="5274851"/>
            <a:ext cx="9023230" cy="276999"/>
          </a:xfrm>
          <a:prstGeom prst="rect">
            <a:avLst/>
          </a:prstGeom>
        </p:spPr>
        <p:txBody>
          <a:bodyPr wrap="square">
            <a:spAutoFit/>
          </a:bodyPr>
          <a:lstStyle/>
          <a:p>
            <a:r>
              <a:rPr lang="en-NZ" sz="1200" dirty="0">
                <a:solidFill>
                  <a:srgbClr val="FFFF00"/>
                </a:solidFill>
              </a:rPr>
              <a:t>http://2.bp.blogspot.com/-Ap9_Jg7n35c/VW0U5LTNFXI/AAAAAAAAA5g/Z46jceXDS7Q/s1600/Greenhouse-effect.jpg</a:t>
            </a:r>
          </a:p>
        </p:txBody>
      </p:sp>
    </p:spTree>
    <p:extLst>
      <p:ext uri="{BB962C8B-B14F-4D97-AF65-F5344CB8AC3E}">
        <p14:creationId xmlns:p14="http://schemas.microsoft.com/office/powerpoint/2010/main" val="2578691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511" y="907102"/>
            <a:ext cx="8374743" cy="5965412"/>
          </a:xfrm>
          <a:prstGeom prst="rect">
            <a:avLst/>
          </a:prstGeom>
        </p:spPr>
      </p:pic>
      <p:sp>
        <p:nvSpPr>
          <p:cNvPr id="5" name="TextBox 4"/>
          <p:cNvSpPr txBox="1"/>
          <p:nvPr/>
        </p:nvSpPr>
        <p:spPr>
          <a:xfrm>
            <a:off x="674006" y="113313"/>
            <a:ext cx="6945994" cy="769441"/>
          </a:xfrm>
          <a:prstGeom prst="rect">
            <a:avLst/>
          </a:prstGeom>
          <a:noFill/>
        </p:spPr>
        <p:txBody>
          <a:bodyPr wrap="square" rtlCol="0">
            <a:spAutoFit/>
          </a:bodyPr>
          <a:lstStyle/>
          <a:p>
            <a:r>
              <a:rPr lang="en-NZ" sz="2800" b="1" dirty="0">
                <a:solidFill>
                  <a:srgbClr val="FFC000"/>
                </a:solidFill>
              </a:rPr>
              <a:t>GHGs from humans From 1970 to 2010.</a:t>
            </a:r>
          </a:p>
          <a:p>
            <a:r>
              <a:rPr lang="en-NZ" sz="1600" b="1" dirty="0">
                <a:solidFill>
                  <a:srgbClr val="FFC000"/>
                </a:solidFill>
              </a:rPr>
              <a:t>IPCC AR5 WG1 2014 Figure SPM.1</a:t>
            </a:r>
          </a:p>
        </p:txBody>
      </p:sp>
      <p:sp>
        <p:nvSpPr>
          <p:cNvPr id="2" name="TextBox 1"/>
          <p:cNvSpPr txBox="1"/>
          <p:nvPr/>
        </p:nvSpPr>
        <p:spPr>
          <a:xfrm>
            <a:off x="8430883" y="1264246"/>
            <a:ext cx="3761117" cy="5339923"/>
          </a:xfrm>
          <a:prstGeom prst="rect">
            <a:avLst/>
          </a:prstGeom>
          <a:noFill/>
        </p:spPr>
        <p:txBody>
          <a:bodyPr wrap="square" rtlCol="0">
            <a:spAutoFit/>
          </a:bodyPr>
          <a:lstStyle/>
          <a:p>
            <a:r>
              <a:rPr lang="en-NZ" sz="2000" dirty="0" smtClean="0"/>
              <a:t>There is now a global effort to reverse this rising trend -  </a:t>
            </a:r>
            <a:r>
              <a:rPr lang="en-NZ" sz="2000" dirty="0"/>
              <a:t>the Paris Agreement on Climate Change, signed in New York on 22 April </a:t>
            </a:r>
            <a:r>
              <a:rPr lang="en-NZ" sz="2000" dirty="0" smtClean="0"/>
              <a:t>2016.</a:t>
            </a:r>
          </a:p>
          <a:p>
            <a:r>
              <a:rPr lang="en-NZ" sz="2000" dirty="0" smtClean="0"/>
              <a:t> </a:t>
            </a:r>
          </a:p>
          <a:p>
            <a:r>
              <a:rPr lang="en-NZ" sz="2000" dirty="0" smtClean="0"/>
              <a:t>Its aim </a:t>
            </a:r>
            <a:r>
              <a:rPr lang="en-NZ" sz="2000" dirty="0"/>
              <a:t>is “</a:t>
            </a:r>
            <a:r>
              <a:rPr lang="en-US" sz="2000" dirty="0"/>
              <a:t>Holding the increase in the global average temperature to well below 2 °C above pre-industrial levels, and pursuing efforts to limit the temperature increase to 1.5 °C above pre-industrial </a:t>
            </a:r>
            <a:r>
              <a:rPr lang="en-US" sz="2000" dirty="0" smtClean="0"/>
              <a:t>levels..”, </a:t>
            </a:r>
            <a:endParaRPr lang="en-US" sz="2000" dirty="0"/>
          </a:p>
          <a:p>
            <a:pPr>
              <a:spcBef>
                <a:spcPts val="600"/>
              </a:spcBef>
            </a:pPr>
            <a:r>
              <a:rPr lang="en-NZ" dirty="0" smtClean="0">
                <a:hlinkClick r:id="rId3"/>
              </a:rPr>
              <a:t>https</a:t>
            </a:r>
            <a:r>
              <a:rPr lang="en-NZ" dirty="0">
                <a:hlinkClick r:id="rId3"/>
              </a:rPr>
              <a:t>://en.wikipedia.org/wiki/Paris_Agreement</a:t>
            </a:r>
            <a:r>
              <a:rPr lang="en-NZ" dirty="0"/>
              <a:t> </a:t>
            </a:r>
          </a:p>
        </p:txBody>
      </p:sp>
    </p:spTree>
    <p:extLst>
      <p:ext uri="{BB962C8B-B14F-4D97-AF65-F5344CB8AC3E}">
        <p14:creationId xmlns:p14="http://schemas.microsoft.com/office/powerpoint/2010/main" val="2759056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diagram shows how the Earth's atmosphere, climate, oceans, snow and ice, and ecosystems are all connected, which means extra greenhouse gases in the atmosphere lead to many other changes."/>
          <p:cNvPicPr/>
          <p:nvPr/>
        </p:nvPicPr>
        <p:blipFill>
          <a:blip r:embed="rId2">
            <a:extLst>
              <a:ext uri="{28A0092B-C50C-407E-A947-70E740481C1C}">
                <a14:useLocalDpi xmlns:a14="http://schemas.microsoft.com/office/drawing/2010/main" val="0"/>
              </a:ext>
            </a:extLst>
          </a:blip>
          <a:srcRect/>
          <a:stretch>
            <a:fillRect/>
          </a:stretch>
        </p:blipFill>
        <p:spPr bwMode="auto">
          <a:xfrm>
            <a:off x="349453" y="384397"/>
            <a:ext cx="7076408" cy="6068821"/>
          </a:xfrm>
          <a:prstGeom prst="rect">
            <a:avLst/>
          </a:prstGeom>
          <a:solidFill>
            <a:schemeClr val="tx1"/>
          </a:solidFill>
          <a:ln>
            <a:noFill/>
          </a:ln>
        </p:spPr>
      </p:pic>
      <p:sp>
        <p:nvSpPr>
          <p:cNvPr id="5" name="TextBox 4"/>
          <p:cNvSpPr txBox="1"/>
          <p:nvPr/>
        </p:nvSpPr>
        <p:spPr>
          <a:xfrm>
            <a:off x="7509454" y="1360142"/>
            <a:ext cx="4243789" cy="2462213"/>
          </a:xfrm>
          <a:prstGeom prst="rect">
            <a:avLst/>
          </a:prstGeom>
          <a:noFill/>
        </p:spPr>
        <p:txBody>
          <a:bodyPr wrap="square" rtlCol="0">
            <a:spAutoFit/>
          </a:bodyPr>
          <a:lstStyle/>
          <a:p>
            <a:r>
              <a:rPr lang="en-NZ" sz="2200" dirty="0"/>
              <a:t>Climate change effects are interrelated and are very hard to exactly work out. This can lead to some people denying that there is such a thing as Climate change or Global warming.</a:t>
            </a:r>
          </a:p>
        </p:txBody>
      </p:sp>
      <p:sp>
        <p:nvSpPr>
          <p:cNvPr id="7" name="Rectangle 6"/>
          <p:cNvSpPr/>
          <p:nvPr/>
        </p:nvSpPr>
        <p:spPr>
          <a:xfrm>
            <a:off x="7723935" y="4260947"/>
            <a:ext cx="3150200" cy="1323439"/>
          </a:xfrm>
          <a:prstGeom prst="rect">
            <a:avLst/>
          </a:prstGeom>
          <a:solidFill>
            <a:schemeClr val="tx1"/>
          </a:solidFill>
        </p:spPr>
        <p:txBody>
          <a:bodyPr wrap="square">
            <a:spAutoFit/>
          </a:bodyPr>
          <a:lstStyle/>
          <a:p>
            <a:r>
              <a:rPr lang="en-NZ" sz="2000" dirty="0">
                <a:solidFill>
                  <a:schemeClr val="accent2">
                    <a:lumMod val="75000"/>
                  </a:schemeClr>
                </a:solidFill>
                <a:hlinkClick r:id="rId3"/>
              </a:rPr>
              <a:t>https://www.youtube.com/watch?v=cjuGCJJUGsg</a:t>
            </a:r>
            <a:r>
              <a:rPr lang="en-NZ" sz="2000" dirty="0">
                <a:solidFill>
                  <a:schemeClr val="accent2">
                    <a:lumMod val="75000"/>
                  </a:schemeClr>
                </a:solidFill>
              </a:rPr>
              <a:t>        watch this </a:t>
            </a:r>
          </a:p>
          <a:p>
            <a:r>
              <a:rPr lang="en-NZ" sz="2000" dirty="0">
                <a:solidFill>
                  <a:schemeClr val="accent2">
                    <a:lumMod val="75000"/>
                  </a:schemeClr>
                </a:solidFill>
              </a:rPr>
              <a:t>           John Oliver clip.</a:t>
            </a:r>
          </a:p>
        </p:txBody>
      </p:sp>
    </p:spTree>
    <p:extLst>
      <p:ext uri="{BB962C8B-B14F-4D97-AF65-F5344CB8AC3E}">
        <p14:creationId xmlns:p14="http://schemas.microsoft.com/office/powerpoint/2010/main" val="980129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3" name="Rectangle 7"/>
          <p:cNvSpPr>
            <a:spLocks noGrp="1" noChangeArrowheads="1"/>
          </p:cNvSpPr>
          <p:nvPr>
            <p:ph type="body" idx="4294967295"/>
          </p:nvPr>
        </p:nvSpPr>
        <p:spPr>
          <a:xfrm>
            <a:off x="0" y="363176"/>
            <a:ext cx="6990986" cy="3204131"/>
          </a:xfrm>
          <a:prstGeom prst="rect">
            <a:avLst/>
          </a:prstGeom>
          <a:noFill/>
        </p:spPr>
        <p:txBody>
          <a:bodyPr>
            <a:normAutofit/>
          </a:bodyPr>
          <a:lstStyle/>
          <a:p>
            <a:pPr marL="0" indent="0">
              <a:buNone/>
              <a:defRPr/>
            </a:pPr>
            <a:r>
              <a:rPr lang="en-GB" sz="2800" b="1" dirty="0">
                <a:solidFill>
                  <a:srgbClr val="FFC000"/>
                </a:solidFill>
                <a:latin typeface="Verdana" pitchFamily="34" charset="0"/>
                <a:ea typeface="Verdana" pitchFamily="34" charset="0"/>
                <a:cs typeface="Verdana" pitchFamily="34" charset="0"/>
              </a:rPr>
              <a:t>Why are sea levels rising? </a:t>
            </a:r>
            <a:br>
              <a:rPr lang="en-GB" sz="2800" b="1" dirty="0">
                <a:solidFill>
                  <a:srgbClr val="FFC000"/>
                </a:solidFill>
                <a:latin typeface="Verdana" pitchFamily="34" charset="0"/>
                <a:ea typeface="Verdana" pitchFamily="34" charset="0"/>
                <a:cs typeface="Verdana" pitchFamily="34" charset="0"/>
              </a:rPr>
            </a:br>
            <a:r>
              <a:rPr lang="en-GB" sz="2800" b="1" dirty="0">
                <a:solidFill>
                  <a:srgbClr val="FFC000"/>
                </a:solidFill>
                <a:latin typeface="Verdana" pitchFamily="34" charset="0"/>
                <a:ea typeface="Verdana" pitchFamily="34" charset="0"/>
                <a:cs typeface="Verdana" pitchFamily="34" charset="0"/>
              </a:rPr>
              <a:t> </a:t>
            </a:r>
            <a:r>
              <a:rPr lang="en-NZ" sz="2400" dirty="0"/>
              <a:t>The two major causes are:</a:t>
            </a:r>
          </a:p>
          <a:p>
            <a:pPr>
              <a:defRPr/>
            </a:pPr>
            <a:r>
              <a:rPr lang="en-NZ" sz="2400" dirty="0"/>
              <a:t>thermal expansion caused by the warming of the oceans (since water expands as it warms) </a:t>
            </a:r>
          </a:p>
          <a:p>
            <a:pPr>
              <a:defRPr/>
            </a:pPr>
            <a:r>
              <a:rPr lang="en-NZ" sz="2400" dirty="0"/>
              <a:t>the loss of land-based ice (such as glaciers and ice sheets) due to increased melting</a:t>
            </a:r>
            <a:endParaRPr lang="en-GB" sz="2400" dirty="0">
              <a:latin typeface="Verdana" pitchFamily="34" charset="0"/>
              <a:ea typeface="Verdana" pitchFamily="34" charset="0"/>
              <a:cs typeface="Verdana" pitchFamily="34" charset="0"/>
            </a:endParaRPr>
          </a:p>
        </p:txBody>
      </p:sp>
      <p:pic>
        <p:nvPicPr>
          <p:cNvPr id="1026" name="Picture 2" descr="http://i.telegraph.co.uk/multimedia/archive/02822/001-KIRIBATI_2822394k.jpg"/>
          <p:cNvPicPr>
            <a:picLocks noChangeAspect="1" noChangeArrowheads="1"/>
          </p:cNvPicPr>
          <p:nvPr/>
        </p:nvPicPr>
        <p:blipFill rotWithShape="1">
          <a:blip r:embed="rId2">
            <a:extLst>
              <a:ext uri="{28A0092B-C50C-407E-A947-70E740481C1C}">
                <a14:useLocalDpi xmlns:a14="http://schemas.microsoft.com/office/drawing/2010/main" val="0"/>
              </a:ext>
            </a:extLst>
          </a:blip>
          <a:srcRect l="7247" r="3847"/>
          <a:stretch/>
        </p:blipFill>
        <p:spPr bwMode="auto">
          <a:xfrm>
            <a:off x="7159888" y="0"/>
            <a:ext cx="5032112" cy="37733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7546" y="3493278"/>
            <a:ext cx="12044454" cy="3046988"/>
          </a:xfrm>
          <a:prstGeom prst="rect">
            <a:avLst/>
          </a:prstGeom>
        </p:spPr>
        <p:txBody>
          <a:bodyPr wrap="square">
            <a:spAutoFit/>
          </a:bodyPr>
          <a:lstStyle/>
          <a:p>
            <a:r>
              <a:rPr lang="en-NZ" sz="2400" b="1" dirty="0">
                <a:solidFill>
                  <a:srgbClr val="FFC000"/>
                </a:solidFill>
              </a:rPr>
              <a:t>Thermal expansion</a:t>
            </a:r>
            <a:r>
              <a:rPr lang="en-NZ" sz="2400" dirty="0">
                <a:solidFill>
                  <a:srgbClr val="FFC000"/>
                </a:solidFill>
              </a:rPr>
              <a:t>: </a:t>
            </a:r>
          </a:p>
          <a:p>
            <a:r>
              <a:rPr lang="en-NZ" sz="2400" dirty="0"/>
              <a:t>When water heats up, it expands. This means </a:t>
            </a:r>
            <a:br>
              <a:rPr lang="en-NZ" sz="2400" dirty="0"/>
            </a:br>
            <a:r>
              <a:rPr lang="en-NZ" sz="2400" dirty="0"/>
              <a:t>that the warmer </a:t>
            </a:r>
            <a:r>
              <a:rPr lang="en-NZ" sz="2400" b="1" dirty="0"/>
              <a:t>oceans</a:t>
            </a:r>
            <a:r>
              <a:rPr lang="en-NZ" sz="2400" dirty="0"/>
              <a:t> occupy more space. </a:t>
            </a:r>
            <a:r>
              <a:rPr lang="en-NZ" sz="2400" dirty="0">
                <a:solidFill>
                  <a:srgbClr val="FFFFCC"/>
                </a:solidFill>
              </a:rPr>
              <a:t/>
            </a:r>
            <a:br>
              <a:rPr lang="en-NZ" sz="2400" dirty="0">
                <a:solidFill>
                  <a:srgbClr val="FFFFCC"/>
                </a:solidFill>
              </a:rPr>
            </a:br>
            <a:endParaRPr lang="en-NZ" sz="2400" dirty="0">
              <a:solidFill>
                <a:srgbClr val="FFFFCC"/>
              </a:solidFill>
            </a:endParaRPr>
          </a:p>
          <a:p>
            <a:r>
              <a:rPr lang="en-NZ" sz="2400" b="1" dirty="0">
                <a:solidFill>
                  <a:srgbClr val="FFC000"/>
                </a:solidFill>
              </a:rPr>
              <a:t>Sea ice melting:</a:t>
            </a:r>
          </a:p>
          <a:p>
            <a:r>
              <a:rPr lang="en-NZ" sz="2400" dirty="0"/>
              <a:t>This doesn’t make the sea level rise. This is because it’s already floating in the ocean. Take a glass of </a:t>
            </a:r>
            <a:r>
              <a:rPr lang="en-NZ" sz="2400" b="1" dirty="0"/>
              <a:t>ice</a:t>
            </a:r>
            <a:r>
              <a:rPr lang="en-NZ" sz="2400" dirty="0"/>
              <a:t> water. As it warms, the </a:t>
            </a:r>
            <a:r>
              <a:rPr lang="en-NZ" sz="2400" b="1" dirty="0"/>
              <a:t>ice</a:t>
            </a:r>
            <a:r>
              <a:rPr lang="en-NZ" sz="2400" dirty="0"/>
              <a:t> in the glass melts, but the total volume of water does not </a:t>
            </a:r>
            <a:r>
              <a:rPr lang="en-NZ" sz="2400" b="1" dirty="0"/>
              <a:t>change</a:t>
            </a:r>
            <a:r>
              <a:rPr lang="en-NZ" sz="2400" dirty="0"/>
              <a:t>. </a:t>
            </a:r>
            <a:endParaRPr lang="en-NZ" sz="2400" b="1" dirty="0"/>
          </a:p>
        </p:txBody>
      </p:sp>
      <p:sp>
        <p:nvSpPr>
          <p:cNvPr id="3" name="Rectangle 2"/>
          <p:cNvSpPr/>
          <p:nvPr/>
        </p:nvSpPr>
        <p:spPr>
          <a:xfrm>
            <a:off x="7159888" y="3839388"/>
            <a:ext cx="4968851" cy="523220"/>
          </a:xfrm>
          <a:prstGeom prst="rect">
            <a:avLst/>
          </a:prstGeom>
        </p:spPr>
        <p:txBody>
          <a:bodyPr wrap="square">
            <a:spAutoFit/>
          </a:bodyPr>
          <a:lstStyle/>
          <a:p>
            <a:r>
              <a:rPr lang="en-NZ" sz="1400" dirty="0"/>
              <a:t>http://i.telegraph.co.uk/multimedia/archive/02822/001-KIRIBATI_2822394k.jpg</a:t>
            </a:r>
          </a:p>
        </p:txBody>
      </p:sp>
    </p:spTree>
    <p:extLst>
      <p:ext uri="{BB962C8B-B14F-4D97-AF65-F5344CB8AC3E}">
        <p14:creationId xmlns:p14="http://schemas.microsoft.com/office/powerpoint/2010/main" val="4007360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5" descr="albedo"/>
          <p:cNvPicPr>
            <a:picLocks noChangeAspect="1" noChangeArrowheads="1"/>
          </p:cNvPicPr>
          <p:nvPr/>
        </p:nvPicPr>
        <p:blipFill>
          <a:blip r:embed="rId2">
            <a:extLst>
              <a:ext uri="{28A0092B-C50C-407E-A947-70E740481C1C}">
                <a14:useLocalDpi xmlns:a14="http://schemas.microsoft.com/office/drawing/2010/main" val="0"/>
              </a:ext>
            </a:extLst>
          </a:blip>
          <a:srcRect b="4608"/>
          <a:stretch>
            <a:fillRect/>
          </a:stretch>
        </p:blipFill>
        <p:spPr bwMode="auto">
          <a:xfrm>
            <a:off x="174449" y="1683029"/>
            <a:ext cx="5665713" cy="493055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7223" name="Rectangle 7"/>
          <p:cNvSpPr>
            <a:spLocks noGrp="1" noChangeArrowheads="1"/>
          </p:cNvSpPr>
          <p:nvPr>
            <p:ph type="body" idx="4294967295"/>
          </p:nvPr>
        </p:nvSpPr>
        <p:spPr>
          <a:xfrm>
            <a:off x="291064" y="243077"/>
            <a:ext cx="9766195" cy="920225"/>
          </a:xfrm>
          <a:prstGeom prst="rect">
            <a:avLst/>
          </a:prstGeom>
          <a:noFill/>
        </p:spPr>
        <p:txBody>
          <a:bodyPr>
            <a:noAutofit/>
          </a:bodyPr>
          <a:lstStyle/>
          <a:p>
            <a:pPr marL="0" indent="0">
              <a:buNone/>
              <a:defRPr/>
            </a:pPr>
            <a:r>
              <a:rPr lang="en-GB" sz="2400" dirty="0">
                <a:ea typeface="Verdana" pitchFamily="34" charset="0"/>
                <a:cs typeface="Verdana" pitchFamily="34" charset="0"/>
              </a:rPr>
              <a:t>Albedo is the measure of the reflectivity of a surface</a:t>
            </a:r>
            <a:r>
              <a:rPr lang="en-GB" dirty="0">
                <a:ea typeface="Verdana" pitchFamily="34" charset="0"/>
                <a:cs typeface="Verdana" pitchFamily="34" charset="0"/>
              </a:rPr>
              <a:t/>
            </a:r>
            <a:br>
              <a:rPr lang="en-GB" dirty="0">
                <a:ea typeface="Verdana" pitchFamily="34" charset="0"/>
                <a:cs typeface="Verdana" pitchFamily="34" charset="0"/>
              </a:rPr>
            </a:br>
            <a:r>
              <a:rPr lang="en-GB" sz="2400" dirty="0">
                <a:ea typeface="Verdana" pitchFamily="34" charset="0"/>
                <a:cs typeface="Verdana" pitchFamily="34" charset="0"/>
              </a:rPr>
              <a:t>A perfectly white reflecting surface has an albedo of 1</a:t>
            </a:r>
            <a:br>
              <a:rPr lang="en-GB" sz="2400" dirty="0">
                <a:ea typeface="Verdana" pitchFamily="34" charset="0"/>
                <a:cs typeface="Verdana" pitchFamily="34" charset="0"/>
              </a:rPr>
            </a:br>
            <a:r>
              <a:rPr lang="en-GB" sz="2400" dirty="0">
                <a:ea typeface="Verdana" pitchFamily="34" charset="0"/>
                <a:cs typeface="Verdana" pitchFamily="34" charset="0"/>
              </a:rPr>
              <a:t>A perfectly black absorbing surface has an albedo of 0</a:t>
            </a:r>
            <a:endParaRPr lang="en-GB" dirty="0">
              <a:ea typeface="Verdana" pitchFamily="34" charset="0"/>
              <a:cs typeface="Verdana" pitchFamily="34" charset="0"/>
            </a:endParaRPr>
          </a:p>
        </p:txBody>
      </p:sp>
      <p:sp>
        <p:nvSpPr>
          <p:cNvPr id="3" name="Rectangle 2"/>
          <p:cNvSpPr/>
          <p:nvPr/>
        </p:nvSpPr>
        <p:spPr>
          <a:xfrm>
            <a:off x="5934974" y="1915066"/>
            <a:ext cx="5743850" cy="4524315"/>
          </a:xfrm>
          <a:prstGeom prst="rect">
            <a:avLst/>
          </a:prstGeom>
        </p:spPr>
        <p:txBody>
          <a:bodyPr wrap="square">
            <a:spAutoFit/>
          </a:bodyPr>
          <a:lstStyle/>
          <a:p>
            <a:r>
              <a:rPr lang="en-GB" sz="2400" dirty="0">
                <a:latin typeface="+mj-lt"/>
                <a:ea typeface="Verdana" pitchFamily="34" charset="0"/>
                <a:cs typeface="Verdana" pitchFamily="34" charset="0"/>
              </a:rPr>
              <a:t>A surface looks bright when it reflects most of the light that hits it e.g. ice sheets, deserts, some rocks e.g. limestone.</a:t>
            </a:r>
            <a:br>
              <a:rPr lang="en-GB" sz="2400" dirty="0">
                <a:latin typeface="+mj-lt"/>
                <a:ea typeface="Verdana" pitchFamily="34" charset="0"/>
                <a:cs typeface="Verdana" pitchFamily="34" charset="0"/>
              </a:rPr>
            </a:br>
            <a:r>
              <a:rPr lang="en-GB" sz="2400" dirty="0">
                <a:latin typeface="+mj-lt"/>
                <a:ea typeface="Verdana" pitchFamily="34" charset="0"/>
                <a:cs typeface="Verdana" pitchFamily="34" charset="0"/>
              </a:rPr>
              <a:t>A surface looks dark when most of the light is absorbed e.g. ocean, dark surfaces.</a:t>
            </a:r>
          </a:p>
          <a:p>
            <a:r>
              <a:rPr lang="en-NZ" sz="2400" dirty="0"/>
              <a:t>The Sun’s energy is reflected off ice and back out into space. If ice melts the solar energy is absorbed by the earth and ocean surface instead, warming them up further.</a:t>
            </a:r>
            <a:endParaRPr lang="en-GB" sz="2400" dirty="0">
              <a:ea typeface="Verdana" pitchFamily="34" charset="0"/>
              <a:cs typeface="Verdana" pitchFamily="34" charset="0"/>
            </a:endParaRPr>
          </a:p>
        </p:txBody>
      </p:sp>
    </p:spTree>
    <p:extLst>
      <p:ext uri="{BB962C8B-B14F-4D97-AF65-F5344CB8AC3E}">
        <p14:creationId xmlns:p14="http://schemas.microsoft.com/office/powerpoint/2010/main" val="2849180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earthlyissues.com/images/climat1.jpg"/>
          <p:cNvPicPr>
            <a:picLocks noChangeAspect="1" noChangeArrowheads="1"/>
          </p:cNvPicPr>
          <p:nvPr/>
        </p:nvPicPr>
        <p:blipFill rotWithShape="1">
          <a:blip r:embed="rId2">
            <a:extLst>
              <a:ext uri="{28A0092B-C50C-407E-A947-70E740481C1C}">
                <a14:useLocalDpi xmlns:a14="http://schemas.microsoft.com/office/drawing/2010/main" val="0"/>
              </a:ext>
            </a:extLst>
          </a:blip>
          <a:srcRect l="458" t="60522" r="-458" b="-65"/>
          <a:stretch/>
        </p:blipFill>
        <p:spPr bwMode="auto">
          <a:xfrm>
            <a:off x="2639786" y="898512"/>
            <a:ext cx="9552214" cy="41689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2679" y="57509"/>
            <a:ext cx="10179479" cy="3416320"/>
          </a:xfrm>
          <a:prstGeom prst="rect">
            <a:avLst/>
          </a:prstGeom>
          <a:noFill/>
          <a:ln>
            <a:noFill/>
          </a:ln>
        </p:spPr>
        <p:txBody>
          <a:bodyPr wrap="square" rtlCol="0">
            <a:spAutoFit/>
          </a:bodyPr>
          <a:lstStyle/>
          <a:p>
            <a:r>
              <a:rPr lang="en-NZ" sz="2400" dirty="0"/>
              <a:t>The climate system is influenced by many factors, making it complicated to understand and difficult to work out exactly what might happen.</a:t>
            </a:r>
          </a:p>
          <a:p>
            <a:r>
              <a:rPr lang="en-NZ" sz="2400" dirty="0"/>
              <a:t>Feedbacks in</a:t>
            </a:r>
          </a:p>
          <a:p>
            <a:r>
              <a:rPr lang="en-NZ" sz="2400" dirty="0"/>
              <a:t>the climate </a:t>
            </a:r>
            <a:br>
              <a:rPr lang="en-NZ" sz="2400" dirty="0"/>
            </a:br>
            <a:r>
              <a:rPr lang="en-NZ" sz="2400" dirty="0"/>
              <a:t>system happen </a:t>
            </a:r>
          </a:p>
          <a:p>
            <a:r>
              <a:rPr lang="en-NZ" sz="2400" dirty="0"/>
              <a:t>when these </a:t>
            </a:r>
          </a:p>
          <a:p>
            <a:r>
              <a:rPr lang="en-NZ" sz="2400" dirty="0"/>
              <a:t>factors affect </a:t>
            </a:r>
          </a:p>
          <a:p>
            <a:r>
              <a:rPr lang="en-NZ" sz="2400" dirty="0"/>
              <a:t>each other.</a:t>
            </a:r>
          </a:p>
        </p:txBody>
      </p:sp>
      <p:sp>
        <p:nvSpPr>
          <p:cNvPr id="4" name="TextBox 3"/>
          <p:cNvSpPr txBox="1"/>
          <p:nvPr/>
        </p:nvSpPr>
        <p:spPr>
          <a:xfrm>
            <a:off x="102679" y="4981246"/>
            <a:ext cx="11499850" cy="1938992"/>
          </a:xfrm>
          <a:prstGeom prst="rect">
            <a:avLst/>
          </a:prstGeom>
          <a:noFill/>
          <a:ln>
            <a:noFill/>
          </a:ln>
        </p:spPr>
        <p:txBody>
          <a:bodyPr wrap="square" rtlCol="0">
            <a:spAutoFit/>
          </a:bodyPr>
          <a:lstStyle/>
          <a:p>
            <a:r>
              <a:rPr lang="en-NZ" sz="2400" dirty="0"/>
              <a:t>Positive feedbacks increase temperature </a:t>
            </a:r>
          </a:p>
          <a:p>
            <a:r>
              <a:rPr lang="en-NZ" sz="2400" dirty="0"/>
              <a:t>Negative feedbacks decrease temperature</a:t>
            </a:r>
          </a:p>
          <a:p>
            <a:endParaRPr lang="en-NZ" sz="2400" dirty="0">
              <a:solidFill>
                <a:srgbClr val="FFFFCC"/>
              </a:solidFill>
            </a:endParaRPr>
          </a:p>
          <a:p>
            <a:pPr algn="ctr"/>
            <a:r>
              <a:rPr lang="en-NZ" sz="2400" b="1" dirty="0">
                <a:solidFill>
                  <a:srgbClr val="FFC000"/>
                </a:solidFill>
              </a:rPr>
              <a:t>Climate scientists </a:t>
            </a:r>
            <a:r>
              <a:rPr lang="en-NZ" sz="2400" b="1" dirty="0" smtClean="0">
                <a:solidFill>
                  <a:srgbClr val="FFC000"/>
                </a:solidFill>
              </a:rPr>
              <a:t>also gain </a:t>
            </a:r>
            <a:r>
              <a:rPr lang="en-NZ" sz="2400" b="1" dirty="0">
                <a:solidFill>
                  <a:srgbClr val="FFC000"/>
                </a:solidFill>
              </a:rPr>
              <a:t>evidence of the </a:t>
            </a:r>
            <a:endParaRPr lang="en-NZ" sz="2400" b="1" dirty="0" smtClean="0">
              <a:solidFill>
                <a:srgbClr val="FFC000"/>
              </a:solidFill>
            </a:endParaRPr>
          </a:p>
          <a:p>
            <a:pPr algn="ctr"/>
            <a:r>
              <a:rPr lang="en-NZ" sz="2400" b="1" dirty="0" smtClean="0">
                <a:solidFill>
                  <a:srgbClr val="FFC000"/>
                </a:solidFill>
              </a:rPr>
              <a:t>effects of </a:t>
            </a:r>
            <a:r>
              <a:rPr lang="en-NZ" sz="2400" b="1" dirty="0">
                <a:solidFill>
                  <a:srgbClr val="FFC000"/>
                </a:solidFill>
              </a:rPr>
              <a:t>change by looking back into the past</a:t>
            </a:r>
            <a:r>
              <a:rPr lang="en-NZ" sz="2000" b="1" dirty="0">
                <a:solidFill>
                  <a:srgbClr val="FFFFCC"/>
                </a:solidFill>
              </a:rPr>
              <a:t>                                             </a:t>
            </a:r>
          </a:p>
        </p:txBody>
      </p:sp>
    </p:spTree>
    <p:extLst>
      <p:ext uri="{BB962C8B-B14F-4D97-AF65-F5344CB8AC3E}">
        <p14:creationId xmlns:p14="http://schemas.microsoft.com/office/powerpoint/2010/main" val="2414254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8242" y="47621"/>
            <a:ext cx="12003684" cy="6863417"/>
          </a:xfrm>
          <a:prstGeom prst="rect">
            <a:avLst/>
          </a:prstGeom>
          <a:noFill/>
        </p:spPr>
        <p:txBody>
          <a:bodyPr wrap="square" rtlCol="0">
            <a:spAutoFit/>
          </a:bodyPr>
          <a:lstStyle/>
          <a:p>
            <a:pPr fontAlgn="base"/>
            <a:r>
              <a:rPr lang="en-NZ" sz="2400" b="1" dirty="0">
                <a:solidFill>
                  <a:srgbClr val="FFC000"/>
                </a:solidFill>
              </a:rPr>
              <a:t>Earth’s climate has changed before; evidence comes from many sources:</a:t>
            </a:r>
            <a:br>
              <a:rPr lang="en-NZ" sz="2400" b="1" dirty="0">
                <a:solidFill>
                  <a:srgbClr val="FFC000"/>
                </a:solidFill>
              </a:rPr>
            </a:br>
            <a:endParaRPr lang="en-NZ" sz="2000" dirty="0">
              <a:solidFill>
                <a:srgbClr val="FFC000"/>
              </a:solidFill>
            </a:endParaRPr>
          </a:p>
          <a:p>
            <a:pPr lvl="0"/>
            <a:r>
              <a:rPr lang="en-US" sz="2200" b="1" dirty="0">
                <a:solidFill>
                  <a:srgbClr val="FFC000"/>
                </a:solidFill>
              </a:rPr>
              <a:t>Ice cores</a:t>
            </a:r>
            <a:r>
              <a:rPr lang="en-US" sz="2200" dirty="0">
                <a:solidFill>
                  <a:srgbClr val="FFC000"/>
                </a:solidFill>
              </a:rPr>
              <a:t>: </a:t>
            </a:r>
            <a:r>
              <a:rPr lang="en-US" sz="2200" dirty="0"/>
              <a:t>Ratio of O</a:t>
            </a:r>
            <a:r>
              <a:rPr lang="en-US" sz="2200" baseline="-25000" dirty="0"/>
              <a:t>2</a:t>
            </a:r>
            <a:r>
              <a:rPr lang="en-US" sz="2200" dirty="0"/>
              <a:t> and C isotopes in ice shows temperature changes; air </a:t>
            </a:r>
            <a:br>
              <a:rPr lang="en-US" sz="2200" dirty="0"/>
            </a:br>
            <a:r>
              <a:rPr lang="en-US" sz="2200" dirty="0"/>
              <a:t>bubbles can be </a:t>
            </a:r>
            <a:r>
              <a:rPr lang="en-NZ" sz="2200" dirty="0"/>
              <a:t>analysed</a:t>
            </a:r>
            <a:r>
              <a:rPr lang="en-US" sz="2200" dirty="0"/>
              <a:t> to measure past CO</a:t>
            </a:r>
            <a:r>
              <a:rPr lang="en-US" sz="2200" baseline="-25000" dirty="0"/>
              <a:t>2</a:t>
            </a:r>
            <a:r>
              <a:rPr lang="en-US" sz="2200" dirty="0"/>
              <a:t> and CH</a:t>
            </a:r>
            <a:r>
              <a:rPr lang="en-US" sz="2200" baseline="-25000" dirty="0"/>
              <a:t>4</a:t>
            </a:r>
            <a:r>
              <a:rPr lang="en-US" sz="2200" dirty="0"/>
              <a:t> concentrations. </a:t>
            </a:r>
            <a:endParaRPr lang="en-NZ" sz="2200" dirty="0"/>
          </a:p>
          <a:p>
            <a:pPr lvl="0"/>
            <a:r>
              <a:rPr lang="en-US" sz="2200" b="1" dirty="0">
                <a:solidFill>
                  <a:srgbClr val="FFC000"/>
                </a:solidFill>
              </a:rPr>
              <a:t>Fossil Pollen: </a:t>
            </a:r>
            <a:r>
              <a:rPr lang="en-US" sz="2200" dirty="0"/>
              <a:t>Different plants produce distinctive pollen grains which can be preserved in sediment cores from ponds, lakes and oceans. </a:t>
            </a:r>
          </a:p>
          <a:p>
            <a:pPr lvl="0"/>
            <a:r>
              <a:rPr lang="en-US" sz="2200" b="1" dirty="0">
                <a:solidFill>
                  <a:srgbClr val="FFC000"/>
                </a:solidFill>
              </a:rPr>
              <a:t>Lake sediments: </a:t>
            </a:r>
            <a:r>
              <a:rPr lang="en-US" sz="2200" dirty="0"/>
              <a:t>Composition and sedimentation rates change in response to environmental conditions. Pollen and phytoplankton show the physical and chemical conditions of lake water. </a:t>
            </a:r>
            <a:endParaRPr lang="en-NZ" sz="2200" dirty="0"/>
          </a:p>
          <a:p>
            <a:pPr lvl="0"/>
            <a:r>
              <a:rPr lang="en-US" sz="2200" b="1" dirty="0">
                <a:solidFill>
                  <a:srgbClr val="FFC000"/>
                </a:solidFill>
              </a:rPr>
              <a:t>Ocean sediment cores: </a:t>
            </a:r>
            <a:r>
              <a:rPr lang="en-US" sz="2200" dirty="0"/>
              <a:t>contain plankton whose abundance depends on surface water temperature and other conditions such as </a:t>
            </a:r>
            <a:r>
              <a:rPr lang="en-US" sz="2200" dirty="0" err="1"/>
              <a:t>pH.</a:t>
            </a:r>
            <a:r>
              <a:rPr lang="en-US" sz="2200" dirty="0"/>
              <a:t> </a:t>
            </a:r>
            <a:endParaRPr lang="en-NZ" sz="2200" dirty="0"/>
          </a:p>
          <a:p>
            <a:pPr lvl="0"/>
            <a:r>
              <a:rPr lang="en-US" sz="2200" b="1" dirty="0">
                <a:solidFill>
                  <a:srgbClr val="FFC000"/>
                </a:solidFill>
              </a:rPr>
              <a:t>Wind borne material: </a:t>
            </a:r>
            <a:r>
              <a:rPr lang="en-US" sz="2200" dirty="0"/>
              <a:t>Its accumulation at a particular location can provide information on past windiness and dryness. </a:t>
            </a:r>
            <a:endParaRPr lang="en-NZ" sz="2200" dirty="0"/>
          </a:p>
          <a:p>
            <a:pPr lvl="0"/>
            <a:r>
              <a:rPr lang="en-US" sz="2200" b="1" dirty="0">
                <a:solidFill>
                  <a:srgbClr val="FFC000"/>
                </a:solidFill>
              </a:rPr>
              <a:t>Glaciers: </a:t>
            </a:r>
            <a:r>
              <a:rPr lang="en-US" sz="2200" dirty="0"/>
              <a:t>Variations in the past size of glaciers can be inferred from rocks and debris, buried soils and glacial features in the landscape. </a:t>
            </a:r>
            <a:endParaRPr lang="en-NZ" sz="2200" dirty="0"/>
          </a:p>
          <a:p>
            <a:pPr lvl="0"/>
            <a:r>
              <a:rPr lang="en-US" sz="2200" b="1" dirty="0">
                <a:solidFill>
                  <a:srgbClr val="FFC000"/>
                </a:solidFill>
              </a:rPr>
              <a:t>Tree ring width: </a:t>
            </a:r>
            <a:r>
              <a:rPr lang="en-US" sz="2200" dirty="0"/>
              <a:t>depends on soil moisture, temperature and other growing conditions and can be used to reconstruct past climates. </a:t>
            </a:r>
            <a:endParaRPr lang="en-NZ" sz="2200" dirty="0"/>
          </a:p>
          <a:p>
            <a:pPr lvl="0"/>
            <a:r>
              <a:rPr lang="en-US" sz="2200" b="1" dirty="0">
                <a:solidFill>
                  <a:srgbClr val="FFC000"/>
                </a:solidFill>
              </a:rPr>
              <a:t>Instrument Measurements and written or oral records</a:t>
            </a:r>
            <a:r>
              <a:rPr lang="en-US" sz="2200" dirty="0">
                <a:solidFill>
                  <a:srgbClr val="FFC000"/>
                </a:solidFill>
              </a:rPr>
              <a:t>: </a:t>
            </a:r>
            <a:r>
              <a:rPr lang="en-US" sz="2200" dirty="0"/>
              <a:t>NZ only has 150 years of temperature and other meteorological records. Such records can identify the influence of any non-climate factors (such as encroaching urban development).</a:t>
            </a:r>
            <a:endParaRPr lang="en-NZ" sz="2200" dirty="0"/>
          </a:p>
        </p:txBody>
      </p:sp>
    </p:spTree>
    <p:extLst>
      <p:ext uri="{BB962C8B-B14F-4D97-AF65-F5344CB8AC3E}">
        <p14:creationId xmlns:p14="http://schemas.microsoft.com/office/powerpoint/2010/main" val="2066818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7202" y="100584"/>
            <a:ext cx="9874819" cy="584775"/>
          </a:xfrm>
          <a:prstGeom prst="rect">
            <a:avLst/>
          </a:prstGeom>
        </p:spPr>
        <p:txBody>
          <a:bodyPr wrap="none">
            <a:spAutoFit/>
          </a:bodyPr>
          <a:lstStyle/>
          <a:p>
            <a:r>
              <a:rPr lang="en-NZ" sz="3200" b="1" dirty="0">
                <a:solidFill>
                  <a:srgbClr val="FFC000"/>
                </a:solidFill>
              </a:rPr>
              <a:t>Depletion of the Ozone layer vs Climate Change</a:t>
            </a:r>
          </a:p>
        </p:txBody>
      </p:sp>
      <p:sp>
        <p:nvSpPr>
          <p:cNvPr id="6" name="Rectangle 5"/>
          <p:cNvSpPr/>
          <p:nvPr/>
        </p:nvSpPr>
        <p:spPr>
          <a:xfrm>
            <a:off x="227144" y="719417"/>
            <a:ext cx="10420932" cy="461665"/>
          </a:xfrm>
          <a:prstGeom prst="rect">
            <a:avLst/>
          </a:prstGeom>
        </p:spPr>
        <p:txBody>
          <a:bodyPr wrap="square">
            <a:spAutoFit/>
          </a:bodyPr>
          <a:lstStyle/>
          <a:p>
            <a:r>
              <a:rPr lang="en-NZ" sz="2400" dirty="0"/>
              <a:t>These two issues can become very confused in some people’s minds</a:t>
            </a:r>
            <a:r>
              <a:rPr lang="en-NZ" sz="2400" dirty="0">
                <a:solidFill>
                  <a:srgbClr val="FFFFCC"/>
                </a:solidFill>
              </a:rPr>
              <a:t>. </a:t>
            </a:r>
          </a:p>
        </p:txBody>
      </p:sp>
      <p:sp>
        <p:nvSpPr>
          <p:cNvPr id="5" name="TextBox 4"/>
          <p:cNvSpPr txBox="1"/>
          <p:nvPr/>
        </p:nvSpPr>
        <p:spPr>
          <a:xfrm>
            <a:off x="93188" y="1312122"/>
            <a:ext cx="5806731" cy="5447645"/>
          </a:xfrm>
          <a:prstGeom prst="rect">
            <a:avLst/>
          </a:prstGeom>
          <a:noFill/>
        </p:spPr>
        <p:txBody>
          <a:bodyPr wrap="square" rtlCol="0">
            <a:spAutoFit/>
          </a:bodyPr>
          <a:lstStyle/>
          <a:p>
            <a:r>
              <a:rPr lang="en-NZ" sz="2400" b="1" dirty="0">
                <a:solidFill>
                  <a:srgbClr val="FFC000"/>
                </a:solidFill>
              </a:rPr>
              <a:t>Depletion of ozone layer (ozone hole)</a:t>
            </a:r>
          </a:p>
          <a:p>
            <a:endParaRPr lang="en-NZ" sz="2400" b="1" dirty="0">
              <a:solidFill>
                <a:srgbClr val="FFC000"/>
              </a:solidFill>
            </a:endParaRPr>
          </a:p>
          <a:p>
            <a:pPr marL="342900" indent="-342900">
              <a:buFont typeface="Arial" panose="020B0604020202020204" pitchFamily="34" charset="0"/>
              <a:buChar char="•"/>
            </a:pPr>
            <a:r>
              <a:rPr lang="en-NZ" sz="2000" dirty="0"/>
              <a:t>The ozone layer is in the stratosphere.</a:t>
            </a:r>
          </a:p>
          <a:p>
            <a:pPr marL="342900" indent="-342900">
              <a:buFont typeface="Arial" panose="020B0604020202020204" pitchFamily="34" charset="0"/>
              <a:buChar char="•"/>
            </a:pPr>
            <a:r>
              <a:rPr lang="en-NZ" sz="2000" dirty="0"/>
              <a:t>This ozone is created when high-energy </a:t>
            </a:r>
            <a:br>
              <a:rPr lang="en-NZ" sz="2000" dirty="0"/>
            </a:br>
            <a:r>
              <a:rPr lang="en-NZ" sz="2000" dirty="0"/>
              <a:t>UV strikes an oxygen molecule – a </a:t>
            </a:r>
            <a:br>
              <a:rPr lang="en-NZ" sz="2000" dirty="0"/>
            </a:br>
            <a:r>
              <a:rPr lang="en-NZ" sz="2000" dirty="0"/>
              <a:t>natural process. </a:t>
            </a:r>
          </a:p>
          <a:p>
            <a:pPr marL="342900" indent="-342900">
              <a:buFont typeface="Arial" panose="020B0604020202020204" pitchFamily="34" charset="0"/>
              <a:buChar char="•"/>
            </a:pPr>
            <a:r>
              <a:rPr lang="en-NZ" sz="2000" dirty="0"/>
              <a:t>Ozone protects us from UV radiation</a:t>
            </a:r>
          </a:p>
          <a:p>
            <a:pPr marL="342900" indent="-342900">
              <a:buFont typeface="Arial" panose="020B0604020202020204" pitchFamily="34" charset="0"/>
              <a:buChar char="•"/>
            </a:pPr>
            <a:r>
              <a:rPr lang="en-NZ" sz="2000" dirty="0"/>
              <a:t>Depletion of ozone (the ozone hole) was caused by long-living chemicals, CFCs,  that humans released into the atmosphere. </a:t>
            </a:r>
          </a:p>
          <a:p>
            <a:pPr marL="342900" indent="-342900">
              <a:buFont typeface="Arial" panose="020B0604020202020204" pitchFamily="34" charset="0"/>
              <a:buChar char="•"/>
            </a:pPr>
            <a:r>
              <a:rPr lang="en-NZ" sz="2000" dirty="0"/>
              <a:t>International agreements such as the Montreal Protocol have banned the use </a:t>
            </a:r>
            <a:br>
              <a:rPr lang="en-NZ" sz="2000" dirty="0"/>
            </a:br>
            <a:r>
              <a:rPr lang="en-NZ" sz="2000" dirty="0"/>
              <a:t>of CFCs.</a:t>
            </a:r>
          </a:p>
          <a:p>
            <a:pPr marL="342900" indent="-342900">
              <a:buFont typeface="Arial" panose="020B0604020202020204" pitchFamily="34" charset="0"/>
              <a:buChar char="•"/>
            </a:pPr>
            <a:r>
              <a:rPr lang="en-NZ" sz="2000" dirty="0"/>
              <a:t>There is a good chance that the ozone hole will mend in the near future</a:t>
            </a:r>
          </a:p>
          <a:p>
            <a:pPr marL="342900" indent="-342900">
              <a:buFont typeface="Arial" panose="020B0604020202020204" pitchFamily="34" charset="0"/>
              <a:buChar char="•"/>
            </a:pPr>
            <a:r>
              <a:rPr lang="en-NZ" sz="2000" dirty="0"/>
              <a:t>This is a relatively straightforward issue</a:t>
            </a:r>
          </a:p>
        </p:txBody>
      </p:sp>
      <p:sp>
        <p:nvSpPr>
          <p:cNvPr id="8" name="TextBox 7"/>
          <p:cNvSpPr txBox="1"/>
          <p:nvPr/>
        </p:nvSpPr>
        <p:spPr>
          <a:xfrm>
            <a:off x="5899919" y="1347894"/>
            <a:ext cx="6292081" cy="5509200"/>
          </a:xfrm>
          <a:prstGeom prst="rect">
            <a:avLst/>
          </a:prstGeom>
          <a:noFill/>
        </p:spPr>
        <p:txBody>
          <a:bodyPr wrap="square" rtlCol="0">
            <a:spAutoFit/>
          </a:bodyPr>
          <a:lstStyle/>
          <a:p>
            <a:r>
              <a:rPr lang="en-NZ" sz="2400" b="1" dirty="0">
                <a:solidFill>
                  <a:srgbClr val="FFC000"/>
                </a:solidFill>
              </a:rPr>
              <a:t>Climate Change (CC) or Global warming</a:t>
            </a:r>
          </a:p>
          <a:p>
            <a:endParaRPr lang="en-NZ" sz="2400" b="1" dirty="0">
              <a:solidFill>
                <a:srgbClr val="FFC000"/>
              </a:solidFill>
            </a:endParaRPr>
          </a:p>
          <a:p>
            <a:pPr marL="285750" indent="-285750">
              <a:buFont typeface="Arial" panose="020B0604020202020204" pitchFamily="34" charset="0"/>
              <a:buChar char="•"/>
            </a:pPr>
            <a:r>
              <a:rPr lang="en-NZ" sz="2000" dirty="0"/>
              <a:t>Greenhouse gases (GHG) e.g. CO</a:t>
            </a:r>
            <a:r>
              <a:rPr lang="en-NZ" sz="2000" baseline="-25000" dirty="0"/>
              <a:t>2</a:t>
            </a:r>
            <a:r>
              <a:rPr lang="en-NZ" sz="2000" dirty="0"/>
              <a:t> are found in the troposphere.</a:t>
            </a:r>
          </a:p>
          <a:p>
            <a:pPr marL="285750" indent="-285750">
              <a:buFont typeface="Arial" panose="020B0604020202020204" pitchFamily="34" charset="0"/>
              <a:buChar char="•"/>
            </a:pPr>
            <a:r>
              <a:rPr lang="en-NZ" sz="2000" dirty="0"/>
              <a:t>GHGs are important for keeping Earth warm because they form an invisible layer that traps heat that is radiating away from Earth.</a:t>
            </a:r>
          </a:p>
          <a:p>
            <a:pPr marL="285750" indent="-285750">
              <a:buFont typeface="Arial" panose="020B0604020202020204" pitchFamily="34" charset="0"/>
              <a:buChar char="•"/>
            </a:pPr>
            <a:r>
              <a:rPr lang="en-NZ" sz="2000" dirty="0"/>
              <a:t>But extra GHGs are accumulating in the atmosphere because of human activity.</a:t>
            </a:r>
          </a:p>
          <a:p>
            <a:pPr marL="285750" indent="-285750">
              <a:buFont typeface="Arial" panose="020B0604020202020204" pitchFamily="34" charset="0"/>
              <a:buChar char="•"/>
            </a:pPr>
            <a:r>
              <a:rPr lang="en-NZ" sz="2000" dirty="0"/>
              <a:t>So extra heat is being trapped, warming the surface of the Earth.</a:t>
            </a:r>
          </a:p>
          <a:p>
            <a:pPr marL="285750" indent="-285750">
              <a:buFont typeface="Arial" panose="020B0604020202020204" pitchFamily="34" charset="0"/>
              <a:buChar char="•"/>
            </a:pPr>
            <a:r>
              <a:rPr lang="en-NZ" sz="2000" dirty="0"/>
              <a:t>The climate system is affected by many factors which makes the issue very complex e.g. the Earth is warming but some parts are getting colder</a:t>
            </a:r>
          </a:p>
          <a:p>
            <a:pPr marL="285750" indent="-285750">
              <a:buFont typeface="Arial" panose="020B0604020202020204" pitchFamily="34" charset="0"/>
              <a:buChar char="•"/>
            </a:pPr>
            <a:r>
              <a:rPr lang="en-NZ" sz="2000" dirty="0"/>
              <a:t>CC can not be easily fixed.</a:t>
            </a:r>
          </a:p>
          <a:p>
            <a:endParaRPr lang="en-NZ" sz="2400" dirty="0">
              <a:solidFill>
                <a:srgbClr val="FFC000"/>
              </a:solidFill>
            </a:endParaRPr>
          </a:p>
        </p:txBody>
      </p:sp>
    </p:spTree>
    <p:extLst>
      <p:ext uri="{BB962C8B-B14F-4D97-AF65-F5344CB8AC3E}">
        <p14:creationId xmlns:p14="http://schemas.microsoft.com/office/powerpoint/2010/main" val="3488756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5" descr="http://b.quizlet.com/a/i/spacer.Thh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9414" y="1801814"/>
            <a:ext cx="7937" cy="7937"/>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84" descr="http://b.quizlet.com/a/i/spacer.Thh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9414" y="1801814"/>
            <a:ext cx="7937" cy="793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83" descr="http://b.quizlet.com/a/i/spacer.Thh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9414" y="1801814"/>
            <a:ext cx="7937" cy="793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82" descr="http://b.quizlet.com/a/i/spacer.Thh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9414" y="1801814"/>
            <a:ext cx="7937" cy="793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45606" y="259132"/>
            <a:ext cx="11927969" cy="3185487"/>
          </a:xfrm>
          <a:prstGeom prst="rect">
            <a:avLst/>
          </a:prstGeom>
          <a:noFill/>
        </p:spPr>
        <p:txBody>
          <a:bodyPr wrap="square" rtlCol="0">
            <a:spAutoFit/>
          </a:bodyPr>
          <a:lstStyle/>
          <a:p>
            <a:r>
              <a:rPr lang="en-NZ" sz="2800" b="1" dirty="0">
                <a:solidFill>
                  <a:srgbClr val="FFC000"/>
                </a:solidFill>
              </a:rPr>
              <a:t>What is the difference between climate and weather?</a:t>
            </a:r>
          </a:p>
          <a:p>
            <a:pPr algn="ctr"/>
            <a:endParaRPr lang="en-NZ" sz="2800" b="1" dirty="0">
              <a:solidFill>
                <a:srgbClr val="FFC000"/>
              </a:solidFill>
            </a:endParaRPr>
          </a:p>
          <a:p>
            <a:r>
              <a:rPr lang="en-NZ" sz="2400" b="1" dirty="0">
                <a:solidFill>
                  <a:srgbClr val="FFC000"/>
                </a:solidFill>
                <a:ea typeface="Verdana" panose="020B0604030504040204" pitchFamily="34" charset="0"/>
                <a:cs typeface="Verdana" panose="020B0604030504040204" pitchFamily="34" charset="0"/>
              </a:rPr>
              <a:t>Weather</a:t>
            </a:r>
            <a:r>
              <a:rPr lang="en-NZ" sz="2400" dirty="0">
                <a:ea typeface="Verdana" panose="020B0604030504040204" pitchFamily="34" charset="0"/>
                <a:cs typeface="Verdana" panose="020B0604030504040204" pitchFamily="34" charset="0"/>
              </a:rPr>
              <a:t> is the term we use for short-term atmospheric conditions at a particular time and place – </a:t>
            </a:r>
            <a:r>
              <a:rPr lang="en-NZ" sz="2400" dirty="0" err="1">
                <a:ea typeface="Verdana" panose="020B0604030504040204" pitchFamily="34" charset="0"/>
                <a:cs typeface="Verdana" panose="020B0604030504040204" pitchFamily="34" charset="0"/>
              </a:rPr>
              <a:t>eg</a:t>
            </a:r>
            <a:r>
              <a:rPr lang="en-NZ" sz="2400" dirty="0">
                <a:ea typeface="Verdana" panose="020B0604030504040204" pitchFamily="34" charset="0"/>
                <a:cs typeface="Verdana" panose="020B0604030504040204" pitchFamily="34" charset="0"/>
              </a:rPr>
              <a:t> cold, windy and rainy in Wellington today.</a:t>
            </a:r>
          </a:p>
          <a:p>
            <a:pPr>
              <a:spcBef>
                <a:spcPts val="600"/>
              </a:spcBef>
            </a:pPr>
            <a:r>
              <a:rPr lang="en-NZ" sz="2400" b="1" dirty="0">
                <a:solidFill>
                  <a:srgbClr val="FFC000"/>
                </a:solidFill>
              </a:rPr>
              <a:t>Climate</a:t>
            </a:r>
            <a:r>
              <a:rPr lang="en-NZ" sz="2400" dirty="0">
                <a:solidFill>
                  <a:srgbClr val="FFFFCC"/>
                </a:solidFill>
              </a:rPr>
              <a:t> </a:t>
            </a:r>
            <a:r>
              <a:rPr lang="en-NZ" sz="2400" dirty="0"/>
              <a:t>is average weather for a city, country or the whole planet over years. </a:t>
            </a:r>
          </a:p>
          <a:p>
            <a:endParaRPr lang="en-NZ" sz="2400" dirty="0">
              <a:solidFill>
                <a:srgbClr val="FFFFCC"/>
              </a:solidFill>
              <a:ea typeface="Verdana" panose="020B0604030504040204" pitchFamily="34" charset="0"/>
              <a:cs typeface="Verdana" panose="020B0604030504040204" pitchFamily="34" charset="0"/>
            </a:endParaRPr>
          </a:p>
          <a:p>
            <a:r>
              <a:rPr lang="en-NZ" sz="2000" b="1" dirty="0">
                <a:ea typeface="Verdana" panose="020B0604030504040204" pitchFamily="34" charset="0"/>
                <a:cs typeface="Verdana" panose="020B0604030504040204" pitchFamily="34" charset="0"/>
              </a:rPr>
              <a:t>Put simply – climate tells you what clothes to buy but weather tells you what clothes to wear.</a:t>
            </a:r>
            <a:endParaRPr lang="en-NZ" sz="2400" dirty="0">
              <a:ea typeface="Verdana" panose="020B0604030504040204" pitchFamily="34" charset="0"/>
              <a:cs typeface="Verdana" panose="020B0604030504040204" pitchFamily="34" charset="0"/>
            </a:endParaRPr>
          </a:p>
          <a:p>
            <a:endParaRPr lang="en-NZ" sz="2400" dirty="0">
              <a:solidFill>
                <a:srgbClr val="FFFFCC"/>
              </a:solidFill>
              <a:ea typeface="Verdana" panose="020B0604030504040204" pitchFamily="34" charset="0"/>
              <a:cs typeface="Verdana" panose="020B0604030504040204" pitchFamily="34" charset="0"/>
            </a:endParaRP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056" y="3571269"/>
            <a:ext cx="4005943" cy="3286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60120" y="3236680"/>
            <a:ext cx="8040450" cy="3570208"/>
          </a:xfrm>
          <a:prstGeom prst="rect">
            <a:avLst/>
          </a:prstGeom>
        </p:spPr>
        <p:txBody>
          <a:bodyPr wrap="square">
            <a:spAutoFit/>
          </a:bodyPr>
          <a:lstStyle/>
          <a:p>
            <a:r>
              <a:rPr lang="en-NZ" sz="2400" b="1" dirty="0">
                <a:solidFill>
                  <a:srgbClr val="FFC000"/>
                </a:solidFill>
                <a:ea typeface="Verdana" panose="020B0604030504040204" pitchFamily="34" charset="0"/>
                <a:cs typeface="Verdana" panose="020B0604030504040204" pitchFamily="34" charset="0"/>
              </a:rPr>
              <a:t>Climate change </a:t>
            </a:r>
            <a:r>
              <a:rPr lang="en-NZ" sz="2400" dirty="0">
                <a:ea typeface="Verdana" panose="020B0604030504040204" pitchFamily="34" charset="0"/>
                <a:cs typeface="Verdana" panose="020B0604030504040204" pitchFamily="34" charset="0"/>
              </a:rPr>
              <a:t>happens when there are changes to average weather.</a:t>
            </a:r>
          </a:p>
          <a:p>
            <a:pPr>
              <a:spcBef>
                <a:spcPts val="600"/>
              </a:spcBef>
            </a:pPr>
            <a:endParaRPr lang="en-NZ" sz="2400" dirty="0">
              <a:solidFill>
                <a:srgbClr val="FFFFCC"/>
              </a:solidFill>
              <a:ea typeface="Verdana" panose="020B0604030504040204" pitchFamily="34" charset="0"/>
              <a:cs typeface="Verdana" panose="020B0604030504040204" pitchFamily="34" charset="0"/>
            </a:endParaRPr>
          </a:p>
          <a:p>
            <a:pPr>
              <a:spcBef>
                <a:spcPts val="600"/>
              </a:spcBef>
            </a:pPr>
            <a:r>
              <a:rPr lang="en-NZ" sz="2400" dirty="0">
                <a:ea typeface="Verdana" panose="020B0604030504040204" pitchFamily="34" charset="0"/>
                <a:cs typeface="Verdana" panose="020B0604030504040204" pitchFamily="34" charset="0"/>
              </a:rPr>
              <a:t>Climate varies </a:t>
            </a:r>
            <a:r>
              <a:rPr lang="en-NZ" sz="2400" u="sng" dirty="0">
                <a:ea typeface="Verdana" panose="020B0604030504040204" pitchFamily="34" charset="0"/>
                <a:cs typeface="Verdana" panose="020B0604030504040204" pitchFamily="34" charset="0"/>
              </a:rPr>
              <a:t>over years </a:t>
            </a:r>
            <a:r>
              <a:rPr lang="en-NZ" sz="2400" dirty="0">
                <a:ea typeface="Verdana" panose="020B0604030504040204" pitchFamily="34" charset="0"/>
                <a:cs typeface="Verdana" panose="020B0604030504040204" pitchFamily="34" charset="0"/>
              </a:rPr>
              <a:t>with natural cycles/events  </a:t>
            </a:r>
          </a:p>
          <a:p>
            <a:r>
              <a:rPr lang="en-NZ" sz="2400" dirty="0">
                <a:ea typeface="Verdana" panose="020B0604030504040204" pitchFamily="34" charset="0"/>
                <a:cs typeface="Verdana" panose="020B0604030504040204" pitchFamily="34" charset="0"/>
              </a:rPr>
              <a:t>(</a:t>
            </a:r>
            <a:r>
              <a:rPr lang="en-NZ" sz="2400" dirty="0" err="1">
                <a:ea typeface="Verdana" panose="020B0604030504040204" pitchFamily="34" charset="0"/>
                <a:cs typeface="Verdana" panose="020B0604030504040204" pitchFamily="34" charset="0"/>
              </a:rPr>
              <a:t>eg</a:t>
            </a:r>
            <a:r>
              <a:rPr lang="en-NZ" sz="2400" dirty="0">
                <a:ea typeface="Verdana" panose="020B0604030504040204" pitchFamily="34" charset="0"/>
                <a:cs typeface="Verdana" panose="020B0604030504040204" pitchFamily="34" charset="0"/>
              </a:rPr>
              <a:t> El Nino/La Nina cycles or volcanic eruptions) </a:t>
            </a:r>
          </a:p>
          <a:p>
            <a:endParaRPr lang="en-NZ" sz="2400" dirty="0">
              <a:solidFill>
                <a:srgbClr val="FFFFCC"/>
              </a:solidFill>
              <a:ea typeface="Verdana" panose="020B0604030504040204" pitchFamily="34" charset="0"/>
              <a:cs typeface="Verdana" panose="020B0604030504040204" pitchFamily="34" charset="0"/>
            </a:endParaRPr>
          </a:p>
          <a:p>
            <a:r>
              <a:rPr lang="en-NZ" sz="2400" dirty="0">
                <a:ea typeface="Verdana" panose="020B0604030504040204" pitchFamily="34" charset="0"/>
                <a:cs typeface="Verdana" panose="020B0604030504040204" pitchFamily="34" charset="0"/>
              </a:rPr>
              <a:t>Changes </a:t>
            </a:r>
            <a:r>
              <a:rPr lang="en-NZ" sz="2400" u="sng" dirty="0">
                <a:ea typeface="Verdana" panose="020B0604030504040204" pitchFamily="34" charset="0"/>
                <a:cs typeface="Verdana" panose="020B0604030504040204" pitchFamily="34" charset="0"/>
              </a:rPr>
              <a:t>over decades to thousands of years</a:t>
            </a:r>
          </a:p>
          <a:p>
            <a:r>
              <a:rPr lang="en-NZ" sz="2400" dirty="0">
                <a:ea typeface="Verdana" panose="020B0604030504040204" pitchFamily="34" charset="0"/>
                <a:cs typeface="Verdana" panose="020B0604030504040204" pitchFamily="34" charset="0"/>
              </a:rPr>
              <a:t>are caused by changes in greenhouse gases in the</a:t>
            </a:r>
          </a:p>
          <a:p>
            <a:r>
              <a:rPr lang="en-NZ" sz="2400" dirty="0">
                <a:ea typeface="Verdana" panose="020B0604030504040204" pitchFamily="34" charset="0"/>
                <a:cs typeface="Verdana" panose="020B0604030504040204" pitchFamily="34" charset="0"/>
              </a:rPr>
              <a:t>atmosphere from both natural and human activity</a:t>
            </a:r>
            <a:r>
              <a:rPr lang="en-NZ" dirty="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296394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indows2universe.org/earth/Atmosphere/images/ozone_concentration_vs_altitude_bi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55" y="56802"/>
            <a:ext cx="3294857" cy="44226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395512" y="97572"/>
            <a:ext cx="8689711" cy="3139321"/>
          </a:xfrm>
          <a:prstGeom prst="rect">
            <a:avLst/>
          </a:prstGeom>
        </p:spPr>
        <p:txBody>
          <a:bodyPr wrap="square">
            <a:spAutoFit/>
          </a:bodyPr>
          <a:lstStyle/>
          <a:p>
            <a:pPr marL="285750" indent="-285750">
              <a:buFont typeface="Arial" pitchFamily="34" charset="0"/>
              <a:buChar char="•"/>
            </a:pPr>
            <a:r>
              <a:rPr lang="en-NZ" sz="2200" dirty="0">
                <a:latin typeface="+mj-lt"/>
              </a:rPr>
              <a:t>The ozone layer is a region within the stratosphere </a:t>
            </a:r>
            <a:br>
              <a:rPr lang="en-NZ" sz="2200" dirty="0">
                <a:latin typeface="+mj-lt"/>
              </a:rPr>
            </a:br>
            <a:r>
              <a:rPr lang="en-NZ" sz="2200" dirty="0">
                <a:latin typeface="+mj-lt"/>
              </a:rPr>
              <a:t>with a high concentration of ozone - generally </a:t>
            </a:r>
            <a:br>
              <a:rPr lang="en-NZ" sz="2200" dirty="0">
                <a:latin typeface="+mj-lt"/>
              </a:rPr>
            </a:br>
            <a:r>
              <a:rPr lang="en-NZ" sz="2200" dirty="0">
                <a:latin typeface="+mj-lt"/>
              </a:rPr>
              <a:t>between 2 and 8 ppm</a:t>
            </a:r>
            <a:r>
              <a:rPr lang="en-NZ" sz="2200" dirty="0"/>
              <a:t>. </a:t>
            </a:r>
            <a:endParaRPr lang="en-NZ" sz="2200" dirty="0">
              <a:latin typeface="+mj-lt"/>
            </a:endParaRPr>
          </a:p>
          <a:p>
            <a:pPr marL="285750" indent="-285750">
              <a:buFont typeface="Arial" pitchFamily="34" charset="0"/>
              <a:buChar char="•"/>
            </a:pPr>
            <a:r>
              <a:rPr lang="en-NZ" sz="2200" dirty="0">
                <a:latin typeface="+mj-lt"/>
              </a:rPr>
              <a:t>Ozone is created when high-energy UV  strikes a normal oxygen molecule. </a:t>
            </a:r>
          </a:p>
          <a:p>
            <a:pPr marL="285750" indent="-285750">
              <a:buFont typeface="Arial" pitchFamily="34" charset="0"/>
              <a:buChar char="•"/>
            </a:pPr>
            <a:r>
              <a:rPr lang="en-NZ" sz="2200" dirty="0">
                <a:latin typeface="+mj-lt"/>
              </a:rPr>
              <a:t>Ozone in the stratosphere protects us from UV in sunlight by absorbing most of the incoming UV before it reaches the ground. It re-radiates the energy as heat, warming the stratosphere.</a:t>
            </a:r>
          </a:p>
        </p:txBody>
      </p:sp>
      <p:pic>
        <p:nvPicPr>
          <p:cNvPr id="6" name="Picture 5" descr="http://www.windows2universe.org/earth/Atmosphere/images/ozone_hole_1979_2008_big.jpg"/>
          <p:cNvPicPr/>
          <p:nvPr/>
        </p:nvPicPr>
        <p:blipFill>
          <a:blip r:embed="rId3">
            <a:extLst>
              <a:ext uri="{28A0092B-C50C-407E-A947-70E740481C1C}">
                <a14:useLocalDpi xmlns:a14="http://schemas.microsoft.com/office/drawing/2010/main" val="0"/>
              </a:ext>
            </a:extLst>
          </a:blip>
          <a:srcRect/>
          <a:stretch>
            <a:fillRect/>
          </a:stretch>
        </p:blipFill>
        <p:spPr bwMode="auto">
          <a:xfrm>
            <a:off x="6162008" y="2911194"/>
            <a:ext cx="5859149" cy="2796454"/>
          </a:xfrm>
          <a:prstGeom prst="rect">
            <a:avLst/>
          </a:prstGeom>
          <a:noFill/>
          <a:ln>
            <a:noFill/>
          </a:ln>
        </p:spPr>
      </p:pic>
      <p:sp>
        <p:nvSpPr>
          <p:cNvPr id="7" name="Rectangle 6"/>
          <p:cNvSpPr/>
          <p:nvPr/>
        </p:nvSpPr>
        <p:spPr>
          <a:xfrm>
            <a:off x="0" y="4590088"/>
            <a:ext cx="12143465" cy="2123658"/>
          </a:xfrm>
          <a:prstGeom prst="rect">
            <a:avLst/>
          </a:prstGeom>
        </p:spPr>
        <p:txBody>
          <a:bodyPr wrap="square">
            <a:spAutoFit/>
          </a:bodyPr>
          <a:lstStyle/>
          <a:p>
            <a:r>
              <a:rPr lang="en-NZ" sz="2200" dirty="0"/>
              <a:t>The Ozone Hole is a major "thinning" of the </a:t>
            </a:r>
            <a:br>
              <a:rPr lang="en-NZ" sz="2200" dirty="0"/>
            </a:br>
            <a:r>
              <a:rPr lang="en-NZ" sz="2200" dirty="0"/>
              <a:t>ozone layer in the atmosphere. The hole </a:t>
            </a:r>
            <a:br>
              <a:rPr lang="en-NZ" sz="2200" dirty="0"/>
            </a:br>
            <a:r>
              <a:rPr lang="en-NZ" sz="2200" dirty="0"/>
              <a:t>appears in the winter over the poles, </a:t>
            </a:r>
            <a:br>
              <a:rPr lang="en-NZ" sz="2200" dirty="0"/>
            </a:br>
            <a:r>
              <a:rPr lang="en-NZ" sz="2200" dirty="0"/>
              <a:t>especially the South Pole. Certain long-living chemicals that humans released into the </a:t>
            </a:r>
            <a:br>
              <a:rPr lang="en-NZ" sz="2200" dirty="0"/>
            </a:br>
            <a:r>
              <a:rPr lang="en-NZ" sz="2200" dirty="0"/>
              <a:t>atmosphere, such as CFCs, destroyed ozone by chemical reactions. </a:t>
            </a:r>
          </a:p>
          <a:p>
            <a:r>
              <a:rPr lang="en-NZ" sz="2200" dirty="0"/>
              <a:t>International agreements have banned the use of CFCs which is helping mend the hole.</a:t>
            </a:r>
          </a:p>
        </p:txBody>
      </p:sp>
    </p:spTree>
    <p:extLst>
      <p:ext uri="{BB962C8B-B14F-4D97-AF65-F5344CB8AC3E}">
        <p14:creationId xmlns:p14="http://schemas.microsoft.com/office/powerpoint/2010/main" val="2166217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2683" y="1541038"/>
            <a:ext cx="9351730" cy="4216539"/>
          </a:xfrm>
          <a:prstGeom prst="rect">
            <a:avLst/>
          </a:prstGeom>
          <a:solidFill>
            <a:srgbClr val="FFFFCC"/>
          </a:solidFill>
        </p:spPr>
        <p:txBody>
          <a:bodyPr wrap="square">
            <a:spAutoFit/>
          </a:bodyPr>
          <a:lstStyle/>
          <a:p>
            <a:r>
              <a:rPr lang="en-NZ" sz="3200" b="1" dirty="0">
                <a:solidFill>
                  <a:srgbClr val="FFC000"/>
                </a:solidFill>
                <a:ea typeface="Verdana" panose="020B0604030504040204" pitchFamily="34" charset="0"/>
                <a:cs typeface="Verdana" panose="020B0604030504040204" pitchFamily="34" charset="0"/>
              </a:rPr>
              <a:t>Great sites to visit:</a:t>
            </a:r>
          </a:p>
          <a:p>
            <a:pPr>
              <a:spcBef>
                <a:spcPts val="1200"/>
              </a:spcBef>
            </a:pPr>
            <a:r>
              <a:rPr lang="en-NZ" b="1" dirty="0">
                <a:solidFill>
                  <a:srgbClr val="FFFFCC"/>
                </a:solidFill>
                <a:ea typeface="Verdana" panose="020B0604030504040204" pitchFamily="34" charset="0"/>
                <a:cs typeface="Verdana" panose="020B0604030504040204" pitchFamily="34" charset="0"/>
                <a:hlinkClick r:id="rId2"/>
              </a:rPr>
              <a:t>http://thiniceclimate.org/free-resources</a:t>
            </a:r>
            <a:r>
              <a:rPr lang="en-NZ" b="1" dirty="0">
                <a:solidFill>
                  <a:srgbClr val="FFFFCC"/>
                </a:solidFill>
                <a:ea typeface="Verdana" panose="020B0604030504040204" pitchFamily="34" charset="0"/>
                <a:cs typeface="Verdana" panose="020B0604030504040204" pitchFamily="34" charset="0"/>
              </a:rPr>
              <a:t> </a:t>
            </a:r>
            <a:endParaRPr lang="en-NZ" b="1" dirty="0">
              <a:solidFill>
                <a:srgbClr val="FFFFCC"/>
              </a:solidFill>
              <a:ea typeface="Verdana" panose="020B0604030504040204" pitchFamily="34" charset="0"/>
              <a:cs typeface="Verdana" panose="020B0604030504040204" pitchFamily="34" charset="0"/>
              <a:hlinkClick r:id="rId3"/>
            </a:endParaRPr>
          </a:p>
          <a:p>
            <a:pPr>
              <a:spcBef>
                <a:spcPts val="1200"/>
              </a:spcBef>
            </a:pPr>
            <a:r>
              <a:rPr lang="en-NZ" b="1" dirty="0">
                <a:solidFill>
                  <a:srgbClr val="FFFFCC"/>
                </a:solidFill>
                <a:ea typeface="Verdana" panose="020B0604030504040204" pitchFamily="34" charset="0"/>
                <a:cs typeface="Verdana" panose="020B0604030504040204" pitchFamily="34" charset="0"/>
                <a:hlinkClick r:id="rId3"/>
              </a:rPr>
              <a:t>https://www3.epa.gov/climatechange/kids/index.html</a:t>
            </a:r>
            <a:endParaRPr lang="en-NZ" b="1" dirty="0">
              <a:solidFill>
                <a:srgbClr val="FFFFCC"/>
              </a:solidFill>
              <a:ea typeface="Verdana" panose="020B0604030504040204" pitchFamily="34" charset="0"/>
              <a:cs typeface="Verdana" panose="020B0604030504040204" pitchFamily="34" charset="0"/>
            </a:endParaRPr>
          </a:p>
          <a:p>
            <a:endParaRPr lang="en-NZ" b="1" dirty="0">
              <a:solidFill>
                <a:srgbClr val="FFFFCC"/>
              </a:solidFill>
              <a:ea typeface="Verdana" panose="020B0604030504040204" pitchFamily="34" charset="0"/>
              <a:cs typeface="Verdana" panose="020B0604030504040204" pitchFamily="34" charset="0"/>
            </a:endParaRPr>
          </a:p>
          <a:p>
            <a:r>
              <a:rPr lang="en-NZ" b="1" dirty="0">
                <a:solidFill>
                  <a:srgbClr val="FFFFCC"/>
                </a:solidFill>
                <a:ea typeface="Verdana" panose="020B0604030504040204" pitchFamily="34" charset="0"/>
                <a:cs typeface="Verdana" panose="020B0604030504040204" pitchFamily="34" charset="0"/>
                <a:hlinkClick r:id="rId4"/>
              </a:rPr>
              <a:t>https://www.niwa.co.nz/education-and-training/schools/students/climate-change-global-warming-and-greenhouse-gases</a:t>
            </a:r>
            <a:r>
              <a:rPr lang="en-NZ" b="1" dirty="0">
                <a:solidFill>
                  <a:srgbClr val="FFFFCC"/>
                </a:solidFill>
                <a:ea typeface="Verdana" panose="020B0604030504040204" pitchFamily="34" charset="0"/>
                <a:cs typeface="Verdana" panose="020B0604030504040204" pitchFamily="34" charset="0"/>
              </a:rPr>
              <a:t> </a:t>
            </a:r>
          </a:p>
          <a:p>
            <a:endParaRPr lang="en-NZ" b="1" dirty="0">
              <a:solidFill>
                <a:srgbClr val="FFFFCC"/>
              </a:solidFill>
              <a:ea typeface="Verdana" panose="020B0604030504040204" pitchFamily="34" charset="0"/>
              <a:cs typeface="Verdana" panose="020B0604030504040204" pitchFamily="34" charset="0"/>
            </a:endParaRPr>
          </a:p>
          <a:p>
            <a:r>
              <a:rPr lang="en-NZ" b="1" dirty="0">
                <a:hlinkClick r:id="rId5"/>
              </a:rPr>
              <a:t>https://vimeo.com/119312940</a:t>
            </a:r>
            <a:r>
              <a:rPr lang="en-NZ" b="1" dirty="0"/>
              <a:t> </a:t>
            </a:r>
            <a:r>
              <a:rPr lang="en-NZ" b="1" dirty="0">
                <a:solidFill>
                  <a:schemeClr val="accent2">
                    <a:lumMod val="75000"/>
                  </a:schemeClr>
                </a:solidFill>
              </a:rPr>
              <a:t>Fox Glacier’s spectacular retreat in recent years</a:t>
            </a:r>
            <a:endParaRPr lang="en-NZ" b="1" dirty="0">
              <a:solidFill>
                <a:srgbClr val="FFFFCC"/>
              </a:solidFill>
              <a:ea typeface="Verdana" panose="020B0604030504040204" pitchFamily="34" charset="0"/>
              <a:cs typeface="Verdana" panose="020B0604030504040204" pitchFamily="34" charset="0"/>
            </a:endParaRPr>
          </a:p>
          <a:p>
            <a:endParaRPr lang="en-NZ" b="1" dirty="0">
              <a:solidFill>
                <a:srgbClr val="FFFFCC"/>
              </a:solidFill>
              <a:ea typeface="Verdana" panose="020B0604030504040204" pitchFamily="34" charset="0"/>
              <a:cs typeface="Verdana" panose="020B0604030504040204" pitchFamily="34" charset="0"/>
            </a:endParaRPr>
          </a:p>
          <a:p>
            <a:r>
              <a:rPr lang="en-NZ" b="1" dirty="0">
                <a:solidFill>
                  <a:schemeClr val="accent2">
                    <a:lumMod val="75000"/>
                  </a:schemeClr>
                </a:solidFill>
                <a:ea typeface="Verdana" panose="020B0604030504040204" pitchFamily="34" charset="0"/>
                <a:cs typeface="Verdana" panose="020B0604030504040204" pitchFamily="34" charset="0"/>
              </a:rPr>
              <a:t>Also see two reports from the Royal Society of NZ on Climate implications for NZ, and A Low Carbon Future for NZ, summarising our situation and what we can do, at:</a:t>
            </a:r>
          </a:p>
          <a:p>
            <a:r>
              <a:rPr lang="en-NZ" b="1" dirty="0">
                <a:solidFill>
                  <a:schemeClr val="accent2">
                    <a:lumMod val="75000"/>
                  </a:schemeClr>
                </a:solidFill>
                <a:ea typeface="Verdana" panose="020B0604030504040204" pitchFamily="34" charset="0"/>
                <a:cs typeface="Verdana" panose="020B0604030504040204" pitchFamily="34" charset="0"/>
                <a:hlinkClick r:id="rId6"/>
              </a:rPr>
              <a:t>http://www.royalsociety.org.nz/expert-advice/papers/yr2016</a:t>
            </a:r>
            <a:r>
              <a:rPr lang="en-NZ" b="1" dirty="0">
                <a:solidFill>
                  <a:schemeClr val="accent2">
                    <a:lumMod val="75000"/>
                  </a:schemeClr>
                </a:solidFill>
                <a:ea typeface="Verdana" panose="020B0604030504040204" pitchFamily="34" charset="0"/>
                <a:cs typeface="Verdana" panose="020B0604030504040204" pitchFamily="34" charset="0"/>
              </a:rPr>
              <a:t> </a:t>
            </a:r>
          </a:p>
          <a:p>
            <a:endParaRPr lang="en-NZ" b="1" dirty="0">
              <a:solidFill>
                <a:schemeClr val="accent2">
                  <a:lumMod val="75000"/>
                </a:schemeClr>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19161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2570" y="87550"/>
            <a:ext cx="11887200" cy="4431983"/>
          </a:xfrm>
          <a:prstGeom prst="rect">
            <a:avLst/>
          </a:prstGeom>
          <a:noFill/>
        </p:spPr>
        <p:txBody>
          <a:bodyPr wrap="square" rtlCol="0">
            <a:spAutoFit/>
          </a:bodyPr>
          <a:lstStyle/>
          <a:p>
            <a:pPr fontAlgn="base"/>
            <a:r>
              <a:rPr lang="en-NZ" sz="2400" b="1" dirty="0">
                <a:solidFill>
                  <a:srgbClr val="FFC000"/>
                </a:solidFill>
              </a:rPr>
              <a:t>The world's climate varies naturally over millennia as a result of:</a:t>
            </a:r>
          </a:p>
          <a:p>
            <a:pPr marL="285750" indent="-285750" fontAlgn="base">
              <a:buFont typeface="Arial" panose="020B0604020202020204" pitchFamily="34" charset="0"/>
              <a:buChar char="•"/>
            </a:pPr>
            <a:endParaRPr lang="en-NZ" dirty="0"/>
          </a:p>
          <a:p>
            <a:pPr marL="285750" indent="-285750" fontAlgn="base">
              <a:spcBef>
                <a:spcPts val="300"/>
              </a:spcBef>
              <a:buFont typeface="Arial" panose="020B0604020202020204" pitchFamily="34" charset="0"/>
              <a:buChar char="•"/>
            </a:pPr>
            <a:r>
              <a:rPr lang="en-US" sz="2200" dirty="0"/>
              <a:t>Changes in energy received from the sun</a:t>
            </a:r>
          </a:p>
          <a:p>
            <a:pPr marL="285750" indent="-285750" fontAlgn="base">
              <a:spcBef>
                <a:spcPts val="300"/>
              </a:spcBef>
              <a:buFont typeface="Arial" panose="020B0604020202020204" pitchFamily="34" charset="0"/>
              <a:buChar char="•"/>
            </a:pPr>
            <a:r>
              <a:rPr lang="en-NZ" sz="2200" dirty="0"/>
              <a:t>Changes in the blanket of greenhouse gases</a:t>
            </a:r>
          </a:p>
          <a:p>
            <a:pPr marL="285750" indent="-285750" fontAlgn="base">
              <a:spcBef>
                <a:spcPts val="300"/>
              </a:spcBef>
              <a:buFont typeface="Arial" panose="020B0604020202020204" pitchFamily="34" charset="0"/>
              <a:buChar char="•"/>
            </a:pPr>
            <a:r>
              <a:rPr lang="en-NZ" sz="2200" dirty="0"/>
              <a:t>Changes in the Earth's orbit and tilt of its </a:t>
            </a:r>
            <a:br>
              <a:rPr lang="en-NZ" sz="2200" dirty="0"/>
            </a:br>
            <a:r>
              <a:rPr lang="en-NZ" sz="2200" dirty="0"/>
              <a:t>axis (affects solar energy reaching earth)</a:t>
            </a:r>
          </a:p>
          <a:p>
            <a:pPr marL="285750" indent="-285750" fontAlgn="base">
              <a:spcBef>
                <a:spcPts val="300"/>
              </a:spcBef>
              <a:buFont typeface="Arial" panose="020B0604020202020204" pitchFamily="34" charset="0"/>
              <a:buChar char="•"/>
            </a:pPr>
            <a:r>
              <a:rPr lang="en-NZ" sz="2200" dirty="0"/>
              <a:t>Absorption of heat by the oceans (over 90%)</a:t>
            </a:r>
          </a:p>
          <a:p>
            <a:pPr marL="285750" indent="-285750" fontAlgn="base">
              <a:spcBef>
                <a:spcPts val="300"/>
              </a:spcBef>
              <a:buFont typeface="Arial" panose="020B0604020202020204" pitchFamily="34" charset="0"/>
              <a:buChar char="•"/>
            </a:pPr>
            <a:r>
              <a:rPr lang="en-NZ" sz="2200" dirty="0"/>
              <a:t>Tectonic plate movement causing changes in ocean </a:t>
            </a:r>
          </a:p>
          <a:p>
            <a:pPr fontAlgn="base">
              <a:spcBef>
                <a:spcPts val="300"/>
              </a:spcBef>
            </a:pPr>
            <a:r>
              <a:rPr lang="en-NZ" sz="2200" dirty="0"/>
              <a:t>    circulation, mountain building and volcanic activity </a:t>
            </a:r>
            <a:br>
              <a:rPr lang="en-NZ" sz="2200" dirty="0"/>
            </a:br>
            <a:endParaRPr lang="en-NZ" sz="2200" dirty="0"/>
          </a:p>
          <a:p>
            <a:pPr fontAlgn="base">
              <a:spcBef>
                <a:spcPts val="600"/>
              </a:spcBef>
            </a:pPr>
            <a:r>
              <a:rPr lang="en-NZ" sz="2200" dirty="0"/>
              <a:t>Climate has cooled (~13°C) naturally over the last 50 million years, and varied in </a:t>
            </a:r>
          </a:p>
          <a:p>
            <a:pPr fontAlgn="base"/>
            <a:r>
              <a:rPr lang="en-NZ" sz="2200" dirty="0"/>
              <a:t>100,000-year warm-cold cycles (the Ice Ages ~5°C) over the last million years.  </a:t>
            </a:r>
          </a:p>
        </p:txBody>
      </p:sp>
      <p:sp>
        <p:nvSpPr>
          <p:cNvPr id="2" name="Rectangle 1"/>
          <p:cNvSpPr/>
          <p:nvPr/>
        </p:nvSpPr>
        <p:spPr>
          <a:xfrm>
            <a:off x="63669" y="4554952"/>
            <a:ext cx="11845300" cy="1446550"/>
          </a:xfrm>
          <a:prstGeom prst="rect">
            <a:avLst/>
          </a:prstGeom>
        </p:spPr>
        <p:txBody>
          <a:bodyPr wrap="square">
            <a:spAutoFit/>
          </a:bodyPr>
          <a:lstStyle/>
          <a:p>
            <a:pPr fontAlgn="base"/>
            <a:r>
              <a:rPr lang="en-NZ" sz="2200" dirty="0"/>
              <a:t>However, there is very strong evidence that the 1°C warming of the last ~100 years can’t be explained just by natural causes. The concentration of greenhouse gases in the atmosphere has risen especially because of the burning of fossil fuels and deforestation. </a:t>
            </a:r>
            <a:endParaRPr lang="en-NZ" sz="2200" b="1" dirty="0"/>
          </a:p>
        </p:txBody>
      </p:sp>
      <p:sp>
        <p:nvSpPr>
          <p:cNvPr id="3" name="Rectangle 2"/>
          <p:cNvSpPr/>
          <p:nvPr/>
        </p:nvSpPr>
        <p:spPr>
          <a:xfrm>
            <a:off x="123371" y="6036922"/>
            <a:ext cx="11785598" cy="707886"/>
          </a:xfrm>
          <a:prstGeom prst="rect">
            <a:avLst/>
          </a:prstGeom>
        </p:spPr>
        <p:txBody>
          <a:bodyPr wrap="square">
            <a:spAutoFit/>
          </a:bodyPr>
          <a:lstStyle/>
          <a:p>
            <a:pPr fontAlgn="base">
              <a:spcBef>
                <a:spcPts val="1000"/>
              </a:spcBef>
            </a:pPr>
            <a:r>
              <a:rPr lang="en-NZ" sz="2000" b="1" dirty="0">
                <a:solidFill>
                  <a:srgbClr val="FFC000"/>
                </a:solidFill>
              </a:rPr>
              <a:t>Modern Climate Change is also called Global Warming, because Earth is now slowly warming. </a:t>
            </a:r>
          </a:p>
          <a:p>
            <a:pPr fontAlgn="base"/>
            <a:r>
              <a:rPr lang="en-NZ" sz="2000" b="1" dirty="0">
                <a:solidFill>
                  <a:srgbClr val="FFC000"/>
                </a:solidFill>
              </a:rPr>
              <a:t>The evidence for this comes from many sources – see slide 17.</a:t>
            </a:r>
          </a:p>
        </p:txBody>
      </p:sp>
      <p:pic>
        <p:nvPicPr>
          <p:cNvPr id="6" name="Picture 6" descr="https://media1.britannica.com/eb-media/99/101699-004-2B01A79C.jpg"/>
          <p:cNvPicPr>
            <a:picLocks noChangeAspect="1" noChangeArrowheads="1"/>
          </p:cNvPicPr>
          <p:nvPr/>
        </p:nvPicPr>
        <p:blipFill rotWithShape="1">
          <a:blip r:embed="rId2">
            <a:extLst>
              <a:ext uri="{28A0092B-C50C-407E-A947-70E740481C1C}">
                <a14:useLocalDpi xmlns:a14="http://schemas.microsoft.com/office/drawing/2010/main" val="0"/>
              </a:ext>
            </a:extLst>
          </a:blip>
          <a:srcRect t="50174"/>
          <a:stretch/>
        </p:blipFill>
        <p:spPr bwMode="auto">
          <a:xfrm>
            <a:off x="7798279" y="1204212"/>
            <a:ext cx="4393721" cy="2068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85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07425" y="1932317"/>
            <a:ext cx="5105293" cy="3139321"/>
          </a:xfrm>
          <a:prstGeom prst="rect">
            <a:avLst/>
          </a:prstGeom>
        </p:spPr>
        <p:txBody>
          <a:bodyPr wrap="square">
            <a:spAutoFit/>
          </a:bodyPr>
          <a:lstStyle/>
          <a:p>
            <a:pPr fontAlgn="base"/>
            <a:r>
              <a:rPr lang="en-NZ" sz="2200" dirty="0"/>
              <a:t>Fossil fuels are the remains of once living organisms that were fossilized and changed into coal, crude oil and natural gas 10’s to 100’s of millions of years ago. Burning fossil fuels over the last decades and centuries has resulted in fossilized carbon being released into the atmosphere as carbon dioxide.  </a:t>
            </a:r>
            <a:endParaRPr lang="en-NZ" sz="2200" b="1" dirty="0"/>
          </a:p>
        </p:txBody>
      </p:sp>
      <p:pic>
        <p:nvPicPr>
          <p:cNvPr id="1026" name="Picture 2" descr="http://s18.postimg.org/x9e9fytnt/oildri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677" y="3456317"/>
            <a:ext cx="6717915" cy="30364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07707" y="193356"/>
            <a:ext cx="2040943" cy="523220"/>
          </a:xfrm>
          <a:prstGeom prst="rect">
            <a:avLst/>
          </a:prstGeom>
          <a:noFill/>
        </p:spPr>
        <p:txBody>
          <a:bodyPr wrap="none" rtlCol="0">
            <a:spAutoFit/>
          </a:bodyPr>
          <a:lstStyle/>
          <a:p>
            <a:r>
              <a:rPr lang="en-NZ" sz="2800" b="1" dirty="0">
                <a:solidFill>
                  <a:srgbClr val="FFC000"/>
                </a:solidFill>
              </a:rPr>
              <a:t>Fossil Fuels</a:t>
            </a:r>
          </a:p>
        </p:txBody>
      </p:sp>
      <p:sp>
        <p:nvSpPr>
          <p:cNvPr id="6" name="Rectangle 5"/>
          <p:cNvSpPr/>
          <p:nvPr/>
        </p:nvSpPr>
        <p:spPr>
          <a:xfrm>
            <a:off x="7011944" y="5860211"/>
            <a:ext cx="2548128" cy="584775"/>
          </a:xfrm>
          <a:prstGeom prst="rect">
            <a:avLst/>
          </a:prstGeom>
        </p:spPr>
        <p:txBody>
          <a:bodyPr wrap="square">
            <a:spAutoFit/>
          </a:bodyPr>
          <a:lstStyle/>
          <a:p>
            <a:r>
              <a:rPr lang="en-NZ" sz="1600" dirty="0"/>
              <a:t>http://s18.postimg.org/x9e9fytnt/oildrill.png</a:t>
            </a:r>
          </a:p>
        </p:txBody>
      </p:sp>
      <p:pic>
        <p:nvPicPr>
          <p:cNvPr id="1028" name="Picture 4" descr="http://tunza.eco-generation.org/editorPhoto/clip_image002_0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48" y="403495"/>
            <a:ext cx="6686410" cy="26157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107707" y="755388"/>
            <a:ext cx="3111260" cy="830997"/>
          </a:xfrm>
          <a:prstGeom prst="rect">
            <a:avLst/>
          </a:prstGeom>
        </p:spPr>
        <p:txBody>
          <a:bodyPr wrap="square">
            <a:spAutoFit/>
          </a:bodyPr>
          <a:lstStyle/>
          <a:p>
            <a:r>
              <a:rPr lang="en-NZ" sz="1600" dirty="0"/>
              <a:t>http://tunza.eco-generation.org/editorPhoto/clip_image002_0011.jpg</a:t>
            </a:r>
          </a:p>
        </p:txBody>
      </p:sp>
    </p:spTree>
    <p:extLst>
      <p:ext uri="{BB962C8B-B14F-4D97-AF65-F5344CB8AC3E}">
        <p14:creationId xmlns:p14="http://schemas.microsoft.com/office/powerpoint/2010/main" val="405505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1968" y="188686"/>
            <a:ext cx="11968739" cy="4678204"/>
          </a:xfrm>
          <a:prstGeom prst="rect">
            <a:avLst/>
          </a:prstGeom>
          <a:noFill/>
        </p:spPr>
        <p:txBody>
          <a:bodyPr wrap="square" rtlCol="0">
            <a:spAutoFit/>
          </a:bodyPr>
          <a:lstStyle/>
          <a:p>
            <a:pPr fontAlgn="base">
              <a:spcBef>
                <a:spcPts val="1200"/>
              </a:spcBef>
            </a:pPr>
            <a:r>
              <a:rPr lang="en-NZ" sz="2400" b="1" dirty="0">
                <a:solidFill>
                  <a:srgbClr val="FFC000"/>
                </a:solidFill>
              </a:rPr>
              <a:t>Some of the evidence for Climate Change and Global Warming</a:t>
            </a:r>
            <a:br>
              <a:rPr lang="en-NZ" sz="2400" b="1" dirty="0">
                <a:solidFill>
                  <a:srgbClr val="FFC000"/>
                </a:solidFill>
              </a:rPr>
            </a:br>
            <a:r>
              <a:rPr lang="en-NZ" sz="2400" b="1" dirty="0">
                <a:solidFill>
                  <a:srgbClr val="C00000"/>
                </a:solidFill>
              </a:rPr>
              <a:t/>
            </a:r>
            <a:br>
              <a:rPr lang="en-NZ" sz="2400" b="1" dirty="0">
                <a:solidFill>
                  <a:srgbClr val="C00000"/>
                </a:solidFill>
              </a:rPr>
            </a:br>
            <a:r>
              <a:rPr lang="en-NZ" sz="2200" b="1" dirty="0">
                <a:solidFill>
                  <a:srgbClr val="FFC000"/>
                </a:solidFill>
              </a:rPr>
              <a:t>Increasing temperatures</a:t>
            </a:r>
            <a:r>
              <a:rPr lang="en-NZ" sz="2200" dirty="0"/>
              <a:t> — Global temperature averages over the last 100 years by NASA and the Hadley Centre show the Earth has warmed by about 1°C, mostly in the last four decades. Oceans have also warmed by absorbing over 90% of the sun’s heat.</a:t>
            </a:r>
          </a:p>
          <a:p>
            <a:pPr lvl="0" fontAlgn="base">
              <a:spcBef>
                <a:spcPts val="1200"/>
              </a:spcBef>
            </a:pPr>
            <a:r>
              <a:rPr lang="en-NZ" sz="2200" b="1" dirty="0">
                <a:solidFill>
                  <a:srgbClr val="FFC000"/>
                </a:solidFill>
              </a:rPr>
              <a:t>Changes in rainfall</a:t>
            </a:r>
            <a:r>
              <a:rPr lang="en-NZ" sz="2200" dirty="0">
                <a:solidFill>
                  <a:srgbClr val="FFC000"/>
                </a:solidFill>
              </a:rPr>
              <a:t> </a:t>
            </a:r>
            <a:r>
              <a:rPr lang="en-NZ" sz="2200" dirty="0"/>
              <a:t>— Rainfall patterns are changing across the globe with increasing floods and droughts. There are also changes between seasons in different regions. </a:t>
            </a:r>
          </a:p>
          <a:p>
            <a:pPr lvl="0" fontAlgn="base">
              <a:spcBef>
                <a:spcPts val="1200"/>
              </a:spcBef>
            </a:pPr>
            <a:r>
              <a:rPr lang="en-NZ" sz="2200" b="1" dirty="0">
                <a:solidFill>
                  <a:srgbClr val="FFC000"/>
                </a:solidFill>
              </a:rPr>
              <a:t>Changes in nature</a:t>
            </a:r>
            <a:r>
              <a:rPr lang="en-NZ" sz="2200" dirty="0"/>
              <a:t> — Growing seasons have lengthened with spring starting earlier and autumn/winter later. Many species are changing their behaviour and where they live.</a:t>
            </a:r>
          </a:p>
          <a:p>
            <a:pPr lvl="0" fontAlgn="base">
              <a:spcBef>
                <a:spcPts val="1200"/>
              </a:spcBef>
            </a:pPr>
            <a:r>
              <a:rPr lang="en-NZ" sz="2200" b="1" dirty="0">
                <a:solidFill>
                  <a:srgbClr val="FFC000"/>
                </a:solidFill>
              </a:rPr>
              <a:t>Sea-level rise</a:t>
            </a:r>
            <a:r>
              <a:rPr lang="en-NZ" sz="2200" dirty="0"/>
              <a:t> (SLR)— Sea-levels have risen about 17 cm (global average) since 1900 because of thermal expansion of ocean water and melting glacier ice. SLR has increased from ~1mm/year 100 years ago to 3 mm/year today. </a:t>
            </a:r>
          </a:p>
        </p:txBody>
      </p:sp>
      <p:sp>
        <p:nvSpPr>
          <p:cNvPr id="2" name="Rectangle 1"/>
          <p:cNvSpPr/>
          <p:nvPr/>
        </p:nvSpPr>
        <p:spPr>
          <a:xfrm>
            <a:off x="101969" y="4866890"/>
            <a:ext cx="12090032" cy="1785104"/>
          </a:xfrm>
          <a:prstGeom prst="rect">
            <a:avLst/>
          </a:prstGeom>
        </p:spPr>
        <p:txBody>
          <a:bodyPr wrap="square">
            <a:spAutoFit/>
          </a:bodyPr>
          <a:lstStyle/>
          <a:p>
            <a:r>
              <a:rPr lang="en-NZ" sz="2200" b="1" dirty="0">
                <a:solidFill>
                  <a:srgbClr val="FFC000"/>
                </a:solidFill>
              </a:rPr>
              <a:t>Glaciers </a:t>
            </a:r>
            <a:r>
              <a:rPr lang="en-NZ" sz="2200" dirty="0"/>
              <a:t>all over the world are retreating, but outside the polar regions these can add &lt;0.5 m to SLR. The polar ice sheets (Greenland and the Antarctic) store water equivalent to 7 and 57 m of Sea Level Rise respectively, and started to lose mass in the 1990s. At present they contribute only 1mm of SLR/year, but satellite measurements show ice loss is accelerating which could raise SL ~1m by 2100.</a:t>
            </a:r>
          </a:p>
        </p:txBody>
      </p:sp>
    </p:spTree>
    <p:extLst>
      <p:ext uri="{BB962C8B-B14F-4D97-AF65-F5344CB8AC3E}">
        <p14:creationId xmlns:p14="http://schemas.microsoft.com/office/powerpoint/2010/main" val="130812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9781" y="316840"/>
            <a:ext cx="11776448" cy="5678478"/>
          </a:xfrm>
          <a:prstGeom prst="rect">
            <a:avLst/>
          </a:prstGeom>
          <a:noFill/>
        </p:spPr>
        <p:txBody>
          <a:bodyPr wrap="square" rtlCol="0">
            <a:spAutoFit/>
          </a:bodyPr>
          <a:lstStyle/>
          <a:p>
            <a:pPr fontAlgn="base">
              <a:spcBef>
                <a:spcPts val="600"/>
              </a:spcBef>
            </a:pPr>
            <a:r>
              <a:rPr lang="en-NZ" sz="2800" b="1" dirty="0">
                <a:solidFill>
                  <a:srgbClr val="FFC000"/>
                </a:solidFill>
              </a:rPr>
              <a:t>What is causing the Climate to change?</a:t>
            </a:r>
            <a:endParaRPr lang="en-NZ" sz="2400" b="1" dirty="0">
              <a:solidFill>
                <a:srgbClr val="C00000"/>
              </a:solidFill>
            </a:endParaRPr>
          </a:p>
          <a:p>
            <a:pPr fontAlgn="base">
              <a:spcBef>
                <a:spcPts val="600"/>
              </a:spcBef>
            </a:pPr>
            <a:r>
              <a:rPr lang="en-NZ" sz="2200" dirty="0"/>
              <a:t>The Earth is getting warmer because humans are adding heat-trapping gases to the atmosphere, mainly by burning fossil fuels. These are called greenhouse gases(GHGs). </a:t>
            </a:r>
          </a:p>
          <a:p>
            <a:pPr lvl="0" fontAlgn="base"/>
            <a:endParaRPr lang="en-NZ" sz="2000" dirty="0"/>
          </a:p>
          <a:p>
            <a:pPr fontAlgn="base"/>
            <a:r>
              <a:rPr lang="en-NZ" sz="2400" b="1" dirty="0">
                <a:solidFill>
                  <a:srgbClr val="FFC000"/>
                </a:solidFill>
              </a:rPr>
              <a:t>Which gases are greenhouse gases?</a:t>
            </a:r>
          </a:p>
          <a:p>
            <a:pPr fontAlgn="base">
              <a:spcBef>
                <a:spcPts val="600"/>
              </a:spcBef>
            </a:pPr>
            <a:r>
              <a:rPr lang="en-NZ" sz="2400" dirty="0"/>
              <a:t>The main ones are:</a:t>
            </a:r>
            <a:endParaRPr lang="en-NZ" sz="2400" b="1" dirty="0"/>
          </a:p>
          <a:p>
            <a:pPr marL="45720" indent="0">
              <a:buNone/>
            </a:pPr>
            <a:r>
              <a:rPr lang="en-NZ" sz="2200" b="1" dirty="0">
                <a:solidFill>
                  <a:srgbClr val="FFC000"/>
                </a:solidFill>
              </a:rPr>
              <a:t>Carbon dioxide: </a:t>
            </a:r>
            <a:r>
              <a:rPr lang="en-NZ" sz="2200" dirty="0"/>
              <a:t>released naturally (e.g. volcanoes, decaying </a:t>
            </a:r>
          </a:p>
          <a:p>
            <a:pPr marL="45720" indent="0">
              <a:buNone/>
            </a:pPr>
            <a:r>
              <a:rPr lang="en-NZ" sz="2200" dirty="0"/>
              <a:t>plants/animals, respiration. Also from burning fossil fuels. </a:t>
            </a:r>
          </a:p>
          <a:p>
            <a:pPr marL="45720" indent="0">
              <a:buNone/>
            </a:pPr>
            <a:r>
              <a:rPr lang="en-NZ" sz="2200" dirty="0"/>
              <a:t>~76% of emissions. Persists for millennia; ~ 20% left after 10,000 years</a:t>
            </a:r>
            <a:r>
              <a:rPr lang="en-NZ" sz="2200" dirty="0">
                <a:solidFill>
                  <a:srgbClr val="FFFFCC"/>
                </a:solidFill>
              </a:rPr>
              <a:t>.</a:t>
            </a:r>
          </a:p>
          <a:p>
            <a:pPr marL="45720" indent="0">
              <a:spcBef>
                <a:spcPts val="600"/>
              </a:spcBef>
              <a:buNone/>
            </a:pPr>
            <a:r>
              <a:rPr lang="en-NZ" sz="2200" b="1" dirty="0">
                <a:solidFill>
                  <a:srgbClr val="FFC000"/>
                </a:solidFill>
              </a:rPr>
              <a:t>Methane:</a:t>
            </a:r>
            <a:r>
              <a:rPr lang="en-NZ" sz="2200" dirty="0">
                <a:solidFill>
                  <a:srgbClr val="FFC000"/>
                </a:solidFill>
              </a:rPr>
              <a:t> </a:t>
            </a:r>
            <a:r>
              <a:rPr lang="en-NZ" sz="2200" dirty="0"/>
              <a:t>released naturally by decomposition in swamps, from </a:t>
            </a:r>
          </a:p>
          <a:p>
            <a:pPr marL="45720" indent="0">
              <a:buNone/>
            </a:pPr>
            <a:r>
              <a:rPr lang="en-NZ" sz="2200" dirty="0"/>
              <a:t>ruminants, especially cows, and leakage from fossil fuel extraction.</a:t>
            </a:r>
          </a:p>
          <a:p>
            <a:pPr marL="45720" indent="0">
              <a:buNone/>
            </a:pPr>
            <a:r>
              <a:rPr lang="en-NZ" sz="2200" dirty="0"/>
              <a:t>~16% of emissions. More effective than CO</a:t>
            </a:r>
            <a:r>
              <a:rPr lang="en-NZ" sz="2200" baseline="-25000" dirty="0"/>
              <a:t>2</a:t>
            </a:r>
            <a:r>
              <a:rPr lang="en-NZ" sz="2200" dirty="0"/>
              <a:t> but less abundant.</a:t>
            </a:r>
          </a:p>
          <a:p>
            <a:pPr marL="45720" indent="0">
              <a:buNone/>
            </a:pPr>
            <a:r>
              <a:rPr lang="en-NZ" sz="2200" dirty="0"/>
              <a:t>Critically, it loses its effect when it breaks down after ~10 years.</a:t>
            </a:r>
          </a:p>
          <a:p>
            <a:pPr marL="45720" indent="0">
              <a:spcBef>
                <a:spcPts val="600"/>
              </a:spcBef>
              <a:buNone/>
            </a:pPr>
            <a:r>
              <a:rPr lang="en-NZ" sz="2200" b="1" dirty="0">
                <a:solidFill>
                  <a:srgbClr val="FFC000"/>
                </a:solidFill>
              </a:rPr>
              <a:t>Nitrous oxide: </a:t>
            </a:r>
            <a:r>
              <a:rPr lang="en-NZ" sz="2200" dirty="0"/>
              <a:t>released mainly from agricultural fertiliser.</a:t>
            </a:r>
          </a:p>
          <a:p>
            <a:pPr marL="45720" indent="0">
              <a:spcBef>
                <a:spcPts val="600"/>
              </a:spcBef>
              <a:buNone/>
            </a:pPr>
            <a:r>
              <a:rPr lang="en-NZ" sz="2200" dirty="0"/>
              <a:t>~6% of emissions. Breaks down or absorbed after ~100 years .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1714" y="1669143"/>
            <a:ext cx="2830286" cy="4564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39207" y="5995318"/>
            <a:ext cx="11437442" cy="738664"/>
          </a:xfrm>
          <a:prstGeom prst="rect">
            <a:avLst/>
          </a:prstGeom>
        </p:spPr>
        <p:txBody>
          <a:bodyPr wrap="square">
            <a:spAutoFit/>
          </a:bodyPr>
          <a:lstStyle/>
          <a:p>
            <a:pPr marL="45720" indent="0">
              <a:buNone/>
            </a:pPr>
            <a:r>
              <a:rPr lang="en-NZ" sz="2200" b="1" dirty="0">
                <a:solidFill>
                  <a:srgbClr val="FFC000"/>
                </a:solidFill>
              </a:rPr>
              <a:t>Water vapour: </a:t>
            </a:r>
            <a:r>
              <a:rPr lang="en-NZ" sz="2000" dirty="0"/>
              <a:t>also a GHG but water is everywhere, and warmer air </a:t>
            </a:r>
          </a:p>
          <a:p>
            <a:pPr marL="45720" indent="0">
              <a:buNone/>
            </a:pPr>
            <a:r>
              <a:rPr lang="en-NZ" sz="2000" dirty="0"/>
              <a:t>carries more vapour. Water vapour doesn’t drive but amplifies warming from other GHGs </a:t>
            </a:r>
          </a:p>
        </p:txBody>
      </p:sp>
    </p:spTree>
    <p:extLst>
      <p:ext uri="{BB962C8B-B14F-4D97-AF65-F5344CB8AC3E}">
        <p14:creationId xmlns:p14="http://schemas.microsoft.com/office/powerpoint/2010/main" val="236653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5151" y="183907"/>
            <a:ext cx="11482486" cy="6463308"/>
          </a:xfrm>
          <a:prstGeom prst="rect">
            <a:avLst/>
          </a:prstGeom>
          <a:noFill/>
        </p:spPr>
        <p:txBody>
          <a:bodyPr wrap="square" rtlCol="0">
            <a:spAutoFit/>
          </a:bodyPr>
          <a:lstStyle/>
          <a:p>
            <a:pPr fontAlgn="base"/>
            <a:r>
              <a:rPr lang="en-NZ" sz="2400" b="1" dirty="0">
                <a:solidFill>
                  <a:srgbClr val="FFC000"/>
                </a:solidFill>
              </a:rPr>
              <a:t>But – first of all – what is ‘normal’ or ‘natural’?</a:t>
            </a:r>
          </a:p>
          <a:p>
            <a:pPr fontAlgn="base"/>
            <a:endParaRPr lang="en-NZ" sz="2400" b="1" dirty="0"/>
          </a:p>
          <a:p>
            <a:pPr fontAlgn="base"/>
            <a:r>
              <a:rPr lang="en-NZ" sz="2200" dirty="0"/>
              <a:t>We need a certain amount of GHGs. </a:t>
            </a:r>
            <a:br>
              <a:rPr lang="en-NZ" sz="2200" dirty="0"/>
            </a:br>
            <a:r>
              <a:rPr lang="en-NZ" sz="2200" dirty="0"/>
              <a:t>If it were not for greenhouse gases </a:t>
            </a:r>
            <a:br>
              <a:rPr lang="en-NZ" sz="2200" dirty="0"/>
            </a:br>
            <a:r>
              <a:rPr lang="en-NZ" sz="2200" dirty="0"/>
              <a:t>(carbon dioxide, methane and nitrous </a:t>
            </a:r>
            <a:br>
              <a:rPr lang="en-NZ" sz="2200" dirty="0"/>
            </a:br>
            <a:r>
              <a:rPr lang="en-NZ" sz="2200" dirty="0"/>
              <a:t>oxide) trapping heat in the </a:t>
            </a:r>
            <a:br>
              <a:rPr lang="en-NZ" sz="2200" dirty="0"/>
            </a:br>
            <a:r>
              <a:rPr lang="en-NZ" sz="2200" dirty="0"/>
              <a:t>atmosphere, the Earth would be a </a:t>
            </a:r>
            <a:br>
              <a:rPr lang="en-NZ" sz="2200" dirty="0"/>
            </a:br>
            <a:r>
              <a:rPr lang="en-NZ" sz="2200" dirty="0"/>
              <a:t>very cold place. Greenhouse gases </a:t>
            </a:r>
            <a:br>
              <a:rPr lang="en-NZ" sz="2200" dirty="0"/>
            </a:br>
            <a:r>
              <a:rPr lang="en-NZ" sz="2200" dirty="0"/>
              <a:t>keep the Earth warm through</a:t>
            </a:r>
          </a:p>
          <a:p>
            <a:pPr fontAlgn="base"/>
            <a:r>
              <a:rPr lang="en-NZ" sz="2200" dirty="0"/>
              <a:t>this greenhouse effect. </a:t>
            </a:r>
          </a:p>
          <a:p>
            <a:pPr fontAlgn="base"/>
            <a:r>
              <a:rPr lang="en-NZ" sz="2200" dirty="0"/>
              <a:t/>
            </a:r>
            <a:br>
              <a:rPr lang="en-NZ" sz="2200" dirty="0"/>
            </a:br>
            <a:r>
              <a:rPr lang="en-NZ" sz="2200" dirty="0"/>
              <a:t>The GHGs form an invisible layer in the </a:t>
            </a:r>
          </a:p>
          <a:p>
            <a:pPr fontAlgn="base"/>
            <a:r>
              <a:rPr lang="en-NZ" sz="2200" dirty="0"/>
              <a:t>troposphere – the bottom layer of the </a:t>
            </a:r>
          </a:p>
          <a:p>
            <a:pPr fontAlgn="base"/>
            <a:r>
              <a:rPr lang="en-NZ" sz="2200" dirty="0"/>
              <a:t>atmosphere. </a:t>
            </a:r>
          </a:p>
          <a:p>
            <a:pPr fontAlgn="base"/>
            <a:endParaRPr lang="en-NZ" sz="2200" dirty="0"/>
          </a:p>
          <a:p>
            <a:pPr fontAlgn="base"/>
            <a:endParaRPr lang="en-NZ" sz="2000" b="1" dirty="0"/>
          </a:p>
          <a:p>
            <a:pPr fontAlgn="base"/>
            <a:r>
              <a:rPr lang="en-NZ" sz="2000" b="1" dirty="0">
                <a:solidFill>
                  <a:srgbClr val="FFC000"/>
                </a:solidFill>
              </a:rPr>
              <a:t>Note: It is (long wave) infrared radiation </a:t>
            </a:r>
          </a:p>
          <a:p>
            <a:pPr fontAlgn="base"/>
            <a:r>
              <a:rPr lang="en-NZ" sz="2000" b="1" dirty="0">
                <a:solidFill>
                  <a:srgbClr val="FFC000"/>
                </a:solidFill>
              </a:rPr>
              <a:t>given off by the Earth that is trapped by GHGs </a:t>
            </a:r>
          </a:p>
          <a:p>
            <a:pPr fontAlgn="base"/>
            <a:r>
              <a:rPr lang="en-NZ" sz="2000" b="1" dirty="0">
                <a:solidFill>
                  <a:srgbClr val="FFC000"/>
                </a:solidFill>
              </a:rPr>
              <a:t>(NOT solar radiation).</a:t>
            </a:r>
          </a:p>
        </p:txBody>
      </p:sp>
      <p:pic>
        <p:nvPicPr>
          <p:cNvPr id="4" name="Picture 2" descr="http://www.landlearnnsw.org.au/__data/assets/image/0012/301332/greenhouse-effect.jpg"/>
          <p:cNvPicPr>
            <a:picLocks noChangeAspect="1" noChangeArrowheads="1"/>
          </p:cNvPicPr>
          <p:nvPr/>
        </p:nvPicPr>
        <p:blipFill rotWithShape="1">
          <a:blip r:embed="rId2">
            <a:extLst>
              <a:ext uri="{28A0092B-C50C-407E-A947-70E740481C1C}">
                <a14:useLocalDpi xmlns:a14="http://schemas.microsoft.com/office/drawing/2010/main" val="0"/>
              </a:ext>
            </a:extLst>
          </a:blip>
          <a:srcRect l="2939" r="12986" b="1199"/>
          <a:stretch/>
        </p:blipFill>
        <p:spPr bwMode="auto">
          <a:xfrm>
            <a:off x="5857953" y="983641"/>
            <a:ext cx="6326038" cy="587435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293532" y="4057609"/>
            <a:ext cx="890459" cy="17472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Rectangle 2"/>
          <p:cNvSpPr/>
          <p:nvPr/>
        </p:nvSpPr>
        <p:spPr>
          <a:xfrm>
            <a:off x="6003984" y="6165336"/>
            <a:ext cx="2237117" cy="646331"/>
          </a:xfrm>
          <a:prstGeom prst="rect">
            <a:avLst/>
          </a:prstGeom>
        </p:spPr>
        <p:txBody>
          <a:bodyPr wrap="square">
            <a:spAutoFit/>
          </a:bodyPr>
          <a:lstStyle/>
          <a:p>
            <a:r>
              <a:rPr lang="en-NZ" sz="1200" dirty="0">
                <a:solidFill>
                  <a:schemeClr val="bg1"/>
                </a:solidFill>
              </a:rPr>
              <a:t>http://www.dpi.nsw.gov.au/content/education/resources-for-schools</a:t>
            </a:r>
          </a:p>
        </p:txBody>
      </p:sp>
    </p:spTree>
    <p:extLst>
      <p:ext uri="{BB962C8B-B14F-4D97-AF65-F5344CB8AC3E}">
        <p14:creationId xmlns:p14="http://schemas.microsoft.com/office/powerpoint/2010/main" val="3111022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biochar.org/joomla/images/stories/steiner-greenhouse-effe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7234" y="1066799"/>
            <a:ext cx="8010246" cy="52867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4090" y="54634"/>
            <a:ext cx="4062084" cy="6740307"/>
          </a:xfrm>
          <a:prstGeom prst="rect">
            <a:avLst/>
          </a:prstGeom>
          <a:noFill/>
        </p:spPr>
        <p:txBody>
          <a:bodyPr wrap="square" rtlCol="0">
            <a:spAutoFit/>
          </a:bodyPr>
          <a:lstStyle/>
          <a:p>
            <a:pPr fontAlgn="base"/>
            <a:r>
              <a:rPr lang="en-NZ" sz="2400" dirty="0"/>
              <a:t>The Earth gets solar energy as sunlight (shortwave radiation). The Earth's surface absorbs some of this energy and heats up, but then cools down by giving off a different form of energy, called (longwave) infrared radiation. </a:t>
            </a:r>
          </a:p>
          <a:p>
            <a:pPr fontAlgn="base"/>
            <a:r>
              <a:rPr lang="en-NZ" sz="2400" dirty="0"/>
              <a:t>Some of this radiation escapes to outer space, but most is absorbed and re-emitted by GHGs which makes the atmosphere warmer. This makes the Earth's surface warmer, too.</a:t>
            </a:r>
          </a:p>
        </p:txBody>
      </p:sp>
      <p:sp>
        <p:nvSpPr>
          <p:cNvPr id="9" name="TextBox 8"/>
          <p:cNvSpPr txBox="1"/>
          <p:nvPr/>
        </p:nvSpPr>
        <p:spPr>
          <a:xfrm>
            <a:off x="4502150" y="234950"/>
            <a:ext cx="5679760" cy="523220"/>
          </a:xfrm>
          <a:prstGeom prst="rect">
            <a:avLst/>
          </a:prstGeom>
          <a:noFill/>
        </p:spPr>
        <p:txBody>
          <a:bodyPr wrap="none" rtlCol="0">
            <a:spAutoFit/>
          </a:bodyPr>
          <a:lstStyle/>
          <a:p>
            <a:r>
              <a:rPr lang="en-NZ" sz="2800" b="1" dirty="0">
                <a:solidFill>
                  <a:srgbClr val="FFC000"/>
                </a:solidFill>
              </a:rPr>
              <a:t>More on the Greenhouse Effect</a:t>
            </a:r>
          </a:p>
        </p:txBody>
      </p:sp>
    </p:spTree>
    <p:extLst>
      <p:ext uri="{BB962C8B-B14F-4D97-AF65-F5344CB8AC3E}">
        <p14:creationId xmlns:p14="http://schemas.microsoft.com/office/powerpoint/2010/main" val="199121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9550" y="370756"/>
            <a:ext cx="11620500" cy="6586418"/>
          </a:xfrm>
          <a:prstGeom prst="rect">
            <a:avLst/>
          </a:prstGeom>
          <a:noFill/>
        </p:spPr>
        <p:txBody>
          <a:bodyPr wrap="square" rtlCol="0">
            <a:spAutoFit/>
          </a:bodyPr>
          <a:lstStyle/>
          <a:p>
            <a:pPr fontAlgn="base"/>
            <a:r>
              <a:rPr lang="en-NZ" sz="2800" b="1" dirty="0">
                <a:solidFill>
                  <a:srgbClr val="FFC000"/>
                </a:solidFill>
              </a:rPr>
              <a:t>If greenhouse gases are normal what is going wrong?</a:t>
            </a:r>
          </a:p>
          <a:p>
            <a:pPr fontAlgn="base"/>
            <a:endParaRPr lang="en-NZ" sz="2200" dirty="0">
              <a:solidFill>
                <a:srgbClr val="FFFFCC"/>
              </a:solidFill>
            </a:endParaRPr>
          </a:p>
          <a:p>
            <a:pPr marL="342900" indent="-342900" fontAlgn="base">
              <a:buFont typeface="Arial" panose="020B0604020202020204" pitchFamily="34" charset="0"/>
              <a:buChar char="•"/>
            </a:pPr>
            <a:r>
              <a:rPr lang="en-NZ" sz="2400" dirty="0"/>
              <a:t>Humans are adding extra CO</a:t>
            </a:r>
            <a:r>
              <a:rPr lang="en-NZ" sz="2400" baseline="-25000" dirty="0"/>
              <a:t>2</a:t>
            </a:r>
            <a:r>
              <a:rPr lang="en-NZ" sz="2400" dirty="0"/>
              <a:t>, CH</a:t>
            </a:r>
            <a:r>
              <a:rPr lang="en-NZ" sz="2400" baseline="-25000" dirty="0"/>
              <a:t>4</a:t>
            </a:r>
            <a:r>
              <a:rPr lang="en-NZ" sz="2400" dirty="0"/>
              <a:t> and nitrous oxide to the atmosphere.</a:t>
            </a:r>
            <a:br>
              <a:rPr lang="en-NZ" sz="2400" dirty="0"/>
            </a:br>
            <a:endParaRPr lang="en-NZ" sz="2400" dirty="0"/>
          </a:p>
          <a:p>
            <a:pPr marL="342900" indent="-342900" fontAlgn="base">
              <a:buFont typeface="Arial" panose="020B0604020202020204" pitchFamily="34" charset="0"/>
              <a:buChar char="•"/>
            </a:pPr>
            <a:r>
              <a:rPr lang="en-NZ" sz="2400" dirty="0"/>
              <a:t>Synthetic greenhouse gases are also being added such as CFCs plus sulfur compounds. </a:t>
            </a:r>
            <a:r>
              <a:rPr lang="en-NZ" sz="2000" dirty="0"/>
              <a:t>(CFCs deplete ozone in the stratosphere but when they are in the troposphere they act as GHGs).</a:t>
            </a:r>
            <a:br>
              <a:rPr lang="en-NZ" sz="2000" dirty="0"/>
            </a:br>
            <a:endParaRPr lang="en-NZ" sz="2000" dirty="0"/>
          </a:p>
          <a:p>
            <a:pPr marL="342900" indent="-342900" fontAlgn="base">
              <a:buFont typeface="Arial" panose="020B0604020202020204" pitchFamily="34" charset="0"/>
              <a:buChar char="•"/>
            </a:pPr>
            <a:r>
              <a:rPr lang="en-NZ" sz="2400" dirty="0"/>
              <a:t>CO</a:t>
            </a:r>
            <a:r>
              <a:rPr lang="en-NZ" sz="2400" baseline="-25000" dirty="0"/>
              <a:t>2</a:t>
            </a:r>
            <a:r>
              <a:rPr lang="en-NZ" sz="2400" dirty="0"/>
              <a:t> is produced the most and it causes most of the warming. At the moment the ocean is absorbing large amounts of CO</a:t>
            </a:r>
            <a:r>
              <a:rPr lang="en-NZ" sz="2400" baseline="-25000" dirty="0"/>
              <a:t>2</a:t>
            </a:r>
            <a:r>
              <a:rPr lang="en-NZ" sz="2400" dirty="0"/>
              <a:t>.</a:t>
            </a:r>
            <a:br>
              <a:rPr lang="en-NZ" sz="2400" dirty="0"/>
            </a:br>
            <a:endParaRPr lang="en-NZ" sz="2400" dirty="0"/>
          </a:p>
          <a:p>
            <a:pPr marL="342900" indent="-342900" fontAlgn="base">
              <a:buFont typeface="Arial" panose="020B0604020202020204" pitchFamily="34" charset="0"/>
              <a:buChar char="•"/>
            </a:pPr>
            <a:r>
              <a:rPr lang="en-NZ" sz="2400" dirty="0"/>
              <a:t>As fossil fuel usage increases (such as the burning of coal, oil and natural gas), the amount of these gases in the atmosphere rises. </a:t>
            </a:r>
            <a:br>
              <a:rPr lang="en-NZ" sz="2400" dirty="0"/>
            </a:br>
            <a:endParaRPr lang="en-NZ" sz="2400" dirty="0"/>
          </a:p>
          <a:p>
            <a:pPr marL="342900" indent="-342900" fontAlgn="base">
              <a:buFont typeface="Arial" panose="020B0604020202020204" pitchFamily="34" charset="0"/>
              <a:buChar char="•"/>
            </a:pPr>
            <a:r>
              <a:rPr lang="en-NZ" sz="2400" dirty="0"/>
              <a:t>Humans have interfered with the carbon cycle (e.g. by burning forest lands, or mining and burning coal), and have moved carbon from solid storage to its gaseous state, increasing atmospheric concentrations.</a:t>
            </a:r>
          </a:p>
          <a:p>
            <a:pPr fontAlgn="base"/>
            <a:endParaRPr lang="en-NZ" sz="2000" dirty="0"/>
          </a:p>
        </p:txBody>
      </p:sp>
    </p:spTree>
    <p:extLst>
      <p:ext uri="{BB962C8B-B14F-4D97-AF65-F5344CB8AC3E}">
        <p14:creationId xmlns:p14="http://schemas.microsoft.com/office/powerpoint/2010/main" val="28169346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2805</TotalTime>
  <Words>1405</Words>
  <Application>Microsoft Office PowerPoint</Application>
  <PresentationFormat>Widescreen</PresentationFormat>
  <Paragraphs>172</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Century Gothic</vt:lpstr>
      <vt:lpstr>Verdana</vt:lpstr>
      <vt:lpstr>Wingdings 3</vt:lpstr>
      <vt:lpstr>Ion</vt:lpstr>
      <vt:lpstr>The essential science behind Climate Change – for students and teachers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Pollock</dc:creator>
  <cp:lastModifiedBy>Melnik, Eugene</cp:lastModifiedBy>
  <cp:revision>120</cp:revision>
  <dcterms:created xsi:type="dcterms:W3CDTF">2016-07-03T10:08:05Z</dcterms:created>
  <dcterms:modified xsi:type="dcterms:W3CDTF">2019-12-09T20:39:05Z</dcterms:modified>
</cp:coreProperties>
</file>